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9"/>
  </p:notesMasterIdLst>
  <p:sldIdLst>
    <p:sldId id="256" r:id="rId2"/>
    <p:sldId id="316" r:id="rId3"/>
    <p:sldId id="363" r:id="rId4"/>
    <p:sldId id="317" r:id="rId5"/>
    <p:sldId id="318" r:id="rId6"/>
    <p:sldId id="319" r:id="rId7"/>
    <p:sldId id="320" r:id="rId8"/>
    <p:sldId id="321" r:id="rId9"/>
    <p:sldId id="322" r:id="rId10"/>
    <p:sldId id="364" r:id="rId11"/>
    <p:sldId id="324" r:id="rId12"/>
    <p:sldId id="365" r:id="rId13"/>
    <p:sldId id="325" r:id="rId14"/>
    <p:sldId id="326" r:id="rId15"/>
    <p:sldId id="327" r:id="rId16"/>
    <p:sldId id="328" r:id="rId17"/>
    <p:sldId id="329" r:id="rId18"/>
    <p:sldId id="330" r:id="rId19"/>
    <p:sldId id="332" r:id="rId20"/>
    <p:sldId id="366" r:id="rId21"/>
    <p:sldId id="333" r:id="rId22"/>
    <p:sldId id="334" r:id="rId23"/>
    <p:sldId id="335" r:id="rId24"/>
    <p:sldId id="336" r:id="rId25"/>
    <p:sldId id="337" r:id="rId26"/>
    <p:sldId id="339" r:id="rId27"/>
    <p:sldId id="367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60" r:id="rId47"/>
    <p:sldId id="36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67A26-0F20-4DC1-B508-8E2F3E14F1C1}" type="datetimeFigureOut">
              <a:rPr lang="es-MX" smtClean="0"/>
              <a:t>29/09/2021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6AF0B-8F36-466E-96FC-B469FF0B692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36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>
            <a:extLst>
              <a:ext uri="{FF2B5EF4-FFF2-40B4-BE49-F238E27FC236}">
                <a16:creationId xmlns:a16="http://schemas.microsoft.com/office/drawing/2014/main" id="{B62C6539-5344-4B25-912F-54DA97915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4ADDD40-BBC0-4C2B-8667-EC71A3D0A44E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6371" name="Rectangle 2">
            <a:extLst>
              <a:ext uri="{FF2B5EF4-FFF2-40B4-BE49-F238E27FC236}">
                <a16:creationId xmlns:a16="http://schemas.microsoft.com/office/drawing/2014/main" id="{14342154-E4A4-4364-81F7-137A264EF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2" name="Rectangle 3">
            <a:extLst>
              <a:ext uri="{FF2B5EF4-FFF2-40B4-BE49-F238E27FC236}">
                <a16:creationId xmlns:a16="http://schemas.microsoft.com/office/drawing/2014/main" id="{0C7FC779-9F81-45D5-B2BC-3BBBD0A10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DE1B7C75-82E1-4160-807D-BF84236B9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F1EEAEA-71CC-4EBA-943D-A3FAE2D88F6A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E8A825F4-7522-4148-9A78-614986DDED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915975B-59B6-49B7-AB1A-B00D29372C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7D02D99B-9F09-4D13-B496-05781A3FD8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79FAA35-11D5-429E-B5D2-0B67CC74B81F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5E127AE0-A84D-4A15-B0D5-E1CA31152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78FABF7B-AA44-46A5-847C-A15C87B83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DBECEE1D-95C3-40EC-BE0D-EF404E01B5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F09C20D-9A10-44EF-9917-E559FAA0D77F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5A82F16-1E85-4076-AADD-0652B8FB65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789B8C1C-5C15-45E4-9AA4-98083786AA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E5837112-8A34-46FF-ACD6-C3E008D555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F8BF76D-4C3E-4538-A9AF-B7A506966ADF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0BB98A84-39DA-4A28-8F73-0DEA8ACCD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8F67818D-758D-4DE8-B035-CBF8DBDD6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4902A5BF-168E-4D2A-BE6D-89626EA5C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00E3880-9048-427F-8C4B-BB276D161000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3A09B32D-D192-49F6-88A9-90AA3901E9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D55EF9C-E338-4A6F-941D-5A01FA4B510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>
            <a:extLst>
              <a:ext uri="{FF2B5EF4-FFF2-40B4-BE49-F238E27FC236}">
                <a16:creationId xmlns:a16="http://schemas.microsoft.com/office/drawing/2014/main" id="{C77E7103-F147-4E22-BF7E-8BB54C1249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1C7293C-6DE0-4AC5-BD0D-C217D4F55D8D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988D913A-2A95-4D44-BE7D-5B6F47BA95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60" name="Rectangle 3">
            <a:extLst>
              <a:ext uri="{FF2B5EF4-FFF2-40B4-BE49-F238E27FC236}">
                <a16:creationId xmlns:a16="http://schemas.microsoft.com/office/drawing/2014/main" id="{EC3BC357-5101-4742-B45A-C186133B1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704AADB-2E31-4586-9C3A-47C88EFB52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CC762ED-07CC-4D3D-80C2-F19B562AE984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E2B419DE-7F10-4AA6-890E-43CA6466B9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2BC5BC0-9CFA-45A7-8D01-4A9510C9FD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>
            <a:extLst>
              <a:ext uri="{FF2B5EF4-FFF2-40B4-BE49-F238E27FC236}">
                <a16:creationId xmlns:a16="http://schemas.microsoft.com/office/drawing/2014/main" id="{E7CAEAF0-D009-453F-A153-84C20B4F9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00F737-47F4-4D29-8735-A3D91F925FB0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9683" name="Rectangle 2">
            <a:extLst>
              <a:ext uri="{FF2B5EF4-FFF2-40B4-BE49-F238E27FC236}">
                <a16:creationId xmlns:a16="http://schemas.microsoft.com/office/drawing/2014/main" id="{E29FEDC0-B123-4CF3-AA1C-FEA01210F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4" name="Rectangle 3">
            <a:extLst>
              <a:ext uri="{FF2B5EF4-FFF2-40B4-BE49-F238E27FC236}">
                <a16:creationId xmlns:a16="http://schemas.microsoft.com/office/drawing/2014/main" id="{F0126E38-E571-461D-B9C7-9B5193E99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27D5B98E-9B0A-492D-9DB2-ABDF4A7DE9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A2BC8DC-86A9-416F-AB71-09EB871E567A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0206A946-3865-4D35-B088-B5F398030B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271D3074-CA22-4F8D-A29A-12179F1760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51989F1E-AC08-40C9-99DE-FCE955F7A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8CA36EB-8D04-4156-84D6-72AC8E5B6C0A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88B5C078-EB80-4979-A612-BB7D5C4F6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AD833F85-516A-4969-8202-91CF251F8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69811E49-CF92-48D2-9881-E31838FB5D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DF2A68C-8AFE-4979-83EB-41E76D2A61C5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04045FE0-C93A-4E81-8530-AE17308DB4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92ACFE87-AA33-44EE-ADAC-98506B8D74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323032DA-128E-4264-8015-15EE0A52F7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A10E69F-E206-4777-B4AD-3B2BCFCA5FCF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8606F07D-C457-41E8-818E-76F95D9CEB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112D7B7D-CB74-4CDE-ABF1-A0CB57E8F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FB67DB16-40A8-497B-B5C5-B29C3EA5C6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B24595B-8532-43EC-8E17-EBF8AD3AFCD9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B51C8160-B3E6-4751-911B-2F0FB413BC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3DC23E15-235F-4DC2-ABBF-E6C438D666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5C230A7B-A99E-4412-943E-86FF4A6393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157D7EA-1DEF-406C-BA8A-787DCAD476A1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3A85F1C8-DF29-4EC8-BA40-DF9CF204F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8775B5F4-8D5A-4025-98D2-5145C8052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EE8E3B8D-5BE8-4E7E-911C-70D7ECC972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2C65075-B9FF-4B0A-A571-484453CEA297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76DDA5A3-C046-407B-A07B-AF8B154AEA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892FB38C-041C-4D74-BEAF-4DB695F845D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C89AA079-8788-4148-961F-9C98348E76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E5F106-7504-4853-87B5-AE6C5421B532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E8689F37-9F4F-46DF-818A-68EBAC0620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001AAC21-C38B-4917-AA85-C9FA30558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E1D4CDEC-380A-4D51-BF07-EDF26BBEF4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588F8CC-07AF-4B9F-8E84-25071009C651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21642D6A-C4DB-4367-846A-09527A2815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537D100A-9FB7-45A7-B2B7-FC247E8CFD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>
            <a:extLst>
              <a:ext uri="{FF2B5EF4-FFF2-40B4-BE49-F238E27FC236}">
                <a16:creationId xmlns:a16="http://schemas.microsoft.com/office/drawing/2014/main" id="{31DF927A-9A32-4A6B-A47B-3510E5752A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A843907-FF18-4973-80B5-680032B2CFEC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4AC39229-4E67-4E16-9088-73E007920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A222FEBF-7E8E-4E35-95B9-278D8FED5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79F09E21-F65F-43DE-8C24-D7D1D9E1D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D3B7FD6-F7A8-4D57-B688-D20F1DA1DD47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2E3C7D55-6E3A-4EBA-92E5-1646AF439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E408685-5C49-465F-BCCF-7606F75ECD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3E034AFA-7168-465F-A370-FB06A51E9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785D85C-56DD-4E9E-9EB6-E361A8A61EDC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59185DC1-095E-4DF0-97CD-671992C08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6610362B-7457-4090-B14F-F39478D09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AB37F738-D080-46A1-ACF9-847F4A253A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7FEC86A-4A2E-43B6-8D79-019CA9A713E9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E8DDEB92-97EB-403C-9C84-AC720235A2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9C7E674C-5A32-49C1-A457-FCE8F4EC53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EB8EAF00-A945-4A29-8331-A8FF37E694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6454B5-2CBF-414E-8B6D-90CB6514809C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7395" name="Rectangle 2">
            <a:extLst>
              <a:ext uri="{FF2B5EF4-FFF2-40B4-BE49-F238E27FC236}">
                <a16:creationId xmlns:a16="http://schemas.microsoft.com/office/drawing/2014/main" id="{CC9C7234-F19E-4EE7-9150-9EAD65BEAB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6" name="Rectangle 3">
            <a:extLst>
              <a:ext uri="{FF2B5EF4-FFF2-40B4-BE49-F238E27FC236}">
                <a16:creationId xmlns:a16="http://schemas.microsoft.com/office/drawing/2014/main" id="{04229C7F-9D35-46FA-874D-D766BF045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339DCE0E-EE66-489B-8676-94FDB28CF7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5308B7D-EFF5-4320-A556-994EAA93194E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C82FDBD8-D13D-4A7A-B63C-02FB275952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EC2315BC-6A5F-4237-A37C-E4379D7481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08AF53C3-5E6D-41F1-A2C8-3F25973F44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B39769-0E9F-416C-BFDE-865323D1BCBE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C8F4808E-3153-4091-AD09-A647969B1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BF0E0757-857A-45D1-BD41-B45D74E54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253DB330-EB19-47F2-A09E-C5AE911DE7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7385650-F5FE-46C2-BB4D-7AE0FC703E5B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1C098FDC-89C3-44D0-9C28-6C76A9BC5F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4B818EE1-FF81-4750-B6D9-AFFA1BDBB8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A715D1CD-33AF-4A37-8A1F-643D8B7E3C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F2C03B4-6D1E-499E-89A0-FFDFDBE70D3E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3481219F-BF30-4DC2-9426-8D8FC5DC02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C8D0A128-BAC8-4FEE-B57E-EB15F2A85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30719133-CAA0-4D4B-BCEF-D9727240EA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A1E56B1-9E70-46D3-B3F0-B68931579319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A8E166C4-688A-4B7A-9C96-6B09BF9176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55E45811-571D-4C0D-99FD-7F25DB26929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>
            <a:extLst>
              <a:ext uri="{FF2B5EF4-FFF2-40B4-BE49-F238E27FC236}">
                <a16:creationId xmlns:a16="http://schemas.microsoft.com/office/drawing/2014/main" id="{204C5315-D64C-4775-A888-4CB0930E1B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6F5BAA-6C5B-4F69-BA19-2BF1DA611669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DB21142C-F67D-4277-8A2C-246CCBAC54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CA24B275-7417-43E2-91E0-4C30F6745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23449369-558A-43B5-A444-9AA5843C71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915C3D9-775E-4E61-8EA3-04560BA27CB1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BF1AEF63-5E7D-497A-9C87-BC992F7FF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3D5A1472-BF31-4DCE-BD7B-B68F290B92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90E80564-A366-468A-B72A-5E89FBDD2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5B4A10-9380-4965-9293-F38BAE381E51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BCAED05C-E0ED-4CFB-9052-E1AB1DDF0A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82C62803-84ED-4E1C-B5FB-6E0D97A52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7D30C4C6-5477-48EC-8D4D-42B8CADB4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D1AF7E-65A1-41B3-985A-FC535205753C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1A1AA4C6-B84E-4D01-930A-59B35BF242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79F3F6D7-99CA-465F-8CFF-DB341B0FF97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ED4A6616-6B13-4233-9A86-B739E5C77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58A9A2-1CBE-41C6-95C6-BE153B37F887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85A11FD2-6198-459E-87F4-CBFABCAC57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AA2238F9-C065-4AE4-8195-BEC35362F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3EDAB62-E917-4C58-85A0-F607B64229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B643B9F-FB74-41D8-AFBD-C71E21BC2112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28436886-48D6-47B9-A694-06F36DC306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E4C6785E-1AB0-4466-8669-2A069A8D0B1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97C47B31-175D-4F60-8D5C-7816E6380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9944D5-9D78-4E05-89A9-42C4D0145FD8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557BF7BA-280E-4DC4-8C28-9CE673E58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C5F542F2-BB8D-45AF-BCB3-698604AB1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EE07B52A-EDF5-484B-B990-31B75C4DE1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05EC44E-E16C-443D-95A0-6DBAC589E618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8A957290-8FD0-4956-9199-5B700EE35A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F704AB40-818E-4EB8-B06B-1C536DEE7B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A2045B27-B301-4B3D-A550-457FE94DD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408580-6652-4F67-9940-1B63D2AAEB64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287E6E0B-0C7F-49B0-B296-7B348F85A2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8B0A9910-A445-4E00-A5C6-8FDEBC759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44649F2-07C5-4FF8-A9B0-A4893609A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265EC2F-5A2E-4E5C-A530-B30A9084CCCD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A6EB1CFA-22E9-4D82-8E63-1571B1A42A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1EA224D6-E93E-4824-AB3A-B7EFE4B35E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90064ACE-9946-4C21-A988-83C79FFC1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B710C-DFFF-4E1A-8107-F28E153B22BF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BF625838-99AF-43F9-A733-01F1547D9D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B89E8D6C-06C9-44AC-BCB7-C7B53541E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72081598-4B39-4CBE-8E42-145A40A13A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2B9CAC9-2F7F-4460-B07E-E02391CABA0A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E64567B4-0B32-40B3-BDA8-4D10E96C11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B6BE3D8C-EB72-4920-8C45-3985AD9ED4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17CF7EC1-8A8E-4A8D-B766-F415CB2C27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44D4514-5EAA-4440-8073-18E9B851089C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31F2333A-8968-4072-A21B-26A9829B7D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4E3F03D4-83C5-4887-9FB0-CB0B90676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7D4E2DD2-1AE7-4B79-8C71-C3EE82AAFC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2C0F238-18F3-48C2-B11D-F060E8D9E9B9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7C2F645C-1873-41B8-B39F-9BDA207F41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3C6E54FE-850B-4657-A492-919949C7A5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3FAF9D12-129E-498B-B839-5A38DDFE4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F1664E9-A305-42C5-B57D-57D70ADA4EC1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53EE17FF-0EFB-4AC5-9222-BCE7E24317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A0D0B763-9436-4567-BEFA-1D22D405D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F3DD9276-2A14-42B6-8972-94FFA9E374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2AC1C86-AD86-426D-A8E1-95BF6726954E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F32ACB3A-105B-44B3-87A5-853DDEEBC0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7630F0A7-068A-4617-A212-EF89292F17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E2E12529-74C3-4F26-B223-016ECF08A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946836D-ED99-4349-BD33-A760F84A6961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2BAD0CD3-7373-40EA-8850-E37379998A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F3A8753E-1DA4-4B3C-8198-581E923CC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5AAAC328-3840-44B8-B4A3-7C59D45580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98C3011-A01A-48D7-81E8-BF316310CE92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61400931-FEC1-4804-BD2A-C9B6E90EDB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60A37DB5-A809-4A68-9D08-37488D809E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6B78FC00-0D13-4D5E-87A8-FC5FFA79E6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39E8EF-4487-4F8B-A07E-531442199FE9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12BF27DD-AC7C-4D7E-BFFF-9A406E24C8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30A817D9-2B9F-46C6-BEDB-976FC9E30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49DBA44-08FE-419B-A784-3129F0F98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C3AAC02-9662-46DF-96F8-5121D03E49F3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B8FCDC29-69EF-4906-9B17-57EB42AD3D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E6150750-C0BB-4417-A578-4A5477F8D6E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A50E2FF4-83CA-410A-B473-AE2891BEA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3FD4013-3E67-4D4A-88FF-0BAFCFEA33A4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31C6E546-F430-486C-98B8-9E7E731C1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901403DA-15BD-47C9-9B72-46265F726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09BD3F81-98C0-47D6-A807-75CFAC0D8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548B26E-7871-4A21-A0E8-61E0E39B03F4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1B8AB4A9-C519-4991-B173-796BCB6939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80BA4318-A11E-4C89-8A0D-3BA17A3422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>
            <a:extLst>
              <a:ext uri="{FF2B5EF4-FFF2-40B4-BE49-F238E27FC236}">
                <a16:creationId xmlns:a16="http://schemas.microsoft.com/office/drawing/2014/main" id="{0602CD97-F621-4FD7-A6EC-F96F4D78F5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8675AD5-5613-4CF4-A72C-25BA066FBB8B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EDAFE337-D969-4129-81AD-BA30469AC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2DA57825-4DBC-43AF-B0EB-5B2E8B452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E542C3E5-71D2-441F-A0EA-C79C145C15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0E0106C-8A43-4DFB-ADE0-CD5947F9B7A7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1D5245C0-6EA7-43AE-A426-410F4A72B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A92B4DE6-C45D-42C3-8369-3354467713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7A2F876C-11F8-4547-87DD-F8EB71BE20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41F9E84-9ED5-4FE4-8477-125462ABCB19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AA7A805B-C8A4-49E3-AB05-5CAAF11E2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4C8FC48E-62BD-4774-81B5-0222FDE09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2FF72712-E2EE-415C-A841-050DF80525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86B7967-6F67-453C-8CE7-5140FB07EF95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4451823D-03E0-454F-9205-B9A08A4762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F5D4433C-D1BA-4B7D-A166-0C4C079244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>
            <a:extLst>
              <a:ext uri="{FF2B5EF4-FFF2-40B4-BE49-F238E27FC236}">
                <a16:creationId xmlns:a16="http://schemas.microsoft.com/office/drawing/2014/main" id="{1C04AF36-8BB1-4EC6-83EC-0C61424090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FA249C-1FB9-4D3B-A566-D635AA367F85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DAACF340-B57E-4527-8C9F-8F1D2B1E67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F27D30ED-2FA2-4A96-B0E7-5BBBBABA6D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175F277E-67D7-4F3D-8AD0-43358500BA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1139066-981F-402A-9762-D7506FE0A6C2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C0C1FBE-D1FA-4C46-A01E-769AB2FE67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A2B731D4-A7A3-4B8F-A97F-88C0D98D50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54710F4A-62A3-4727-8615-6E8D10FFD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8065D5F-EB66-4178-98BE-62085BE9DAA5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5E6B5BBF-C4C5-46B9-98A9-1318DBB20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AAE6E80E-8C9E-456B-AB92-899F70F67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B93DA015-72B0-4484-827D-8A244A9D71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8CF539C-1F92-4F66-98B0-A3E4089B09BB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7C75F1CC-3048-497B-8637-9E0B58943F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B3A35586-844D-47B9-A37E-A793E58505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>
            <a:extLst>
              <a:ext uri="{FF2B5EF4-FFF2-40B4-BE49-F238E27FC236}">
                <a16:creationId xmlns:a16="http://schemas.microsoft.com/office/drawing/2014/main" id="{B37B6CC8-816B-49F4-8100-8E37AE22F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DF78D3F-A2E2-43E5-BFD7-16112520CD97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E46F930A-1FD6-4A91-BEAD-54EC52E731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280096F8-EF49-41A1-9696-BC4670D53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C04D0B75-87D0-45D9-B95B-C906DD92DF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030A91-12C3-4300-8709-0D841BA255CA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00ACECBD-9E7D-4BB3-AE93-77C6989E89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81DEDC8-3D8C-4FF8-96AE-A6533059A66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8C825E36-12C6-4BF8-993F-10D4C6A0CC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B1AE38-FC7C-4A8B-A97B-1EAB7FE7490A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27DF7276-FFC6-4BD1-B25D-32C229903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B032494A-4060-402B-862A-6F7253864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C91BFF35-56E0-4725-B795-F511EAF025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2C00D56-4626-44CD-AF03-28CA9748F9CD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6BF16DF6-FC6B-4D6A-8751-7C0FE3D3CB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30ADE12A-56F0-4C69-ABB8-C721A03EF2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>
            <a:extLst>
              <a:ext uri="{FF2B5EF4-FFF2-40B4-BE49-F238E27FC236}">
                <a16:creationId xmlns:a16="http://schemas.microsoft.com/office/drawing/2014/main" id="{49DA1817-1E5A-4D5A-B784-9D0F1B578D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2C5E8DE-AB52-494A-868F-F56CF6B26BCA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F4FD576C-C860-4D09-8A89-27193383DA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11316DB9-856E-4417-9271-068B1AC75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D3744DCA-6A0A-4E18-B2D1-02320D0D86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2E3CC6F-E7F1-4F5C-8525-2AD39164E50C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3809AE9-1D7C-4719-9535-791AFCDF6C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C9B99549-6D05-478F-A957-E04BA3E55B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0FA3851A-FAEC-4F97-A2C2-CEDA8C38A5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499588-4D32-4575-9E8C-7AC34B1450FE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5CE8868C-CACE-4AA2-979F-4C35A0D4FC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ED4FFCB4-78F5-43E8-8456-333CAA7F4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CE47B3D9-20B3-472B-8B93-233B9EC87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B27BCEC-6FF5-4021-A09F-B8674289CDF2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8DCFCF34-D6CD-41C9-9F10-76FD5FA1A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2E225A19-C384-41FA-A731-15F54679CB4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>
            <a:extLst>
              <a:ext uri="{FF2B5EF4-FFF2-40B4-BE49-F238E27FC236}">
                <a16:creationId xmlns:a16="http://schemas.microsoft.com/office/drawing/2014/main" id="{48E5073E-DCF9-4F62-B16E-0A0E3ABCD3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C1AEFD-E187-4367-AECA-F12D6EBC57FB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443" name="Rectangle 2">
            <a:extLst>
              <a:ext uri="{FF2B5EF4-FFF2-40B4-BE49-F238E27FC236}">
                <a16:creationId xmlns:a16="http://schemas.microsoft.com/office/drawing/2014/main" id="{4AB7BA36-9679-4286-962D-C85049B683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4" name="Rectangle 3">
            <a:extLst>
              <a:ext uri="{FF2B5EF4-FFF2-40B4-BE49-F238E27FC236}">
                <a16:creationId xmlns:a16="http://schemas.microsoft.com/office/drawing/2014/main" id="{1C4166B8-81B3-455A-9E74-918CAFC9A0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CC57D955-EF1B-4112-AD07-DFADA05B27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0AE3F1-D8B5-4A83-9266-2C0463CF2FC9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A125DF8D-51F6-4A9D-B531-2B540734F6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F684845E-0022-407C-8167-CF787313FD0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05904253-3C83-4AD4-AA96-1F09E5C42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BBB44D5-667D-4598-9E70-46C6316533E5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CA893E78-63D7-4D29-A49F-1A59B63D01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B3A0083C-91D6-4052-B91E-B2A3335D4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124C4ACF-97B2-436E-8596-08D1FD423C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3BFE058-97E2-4BAE-AEA4-9074D81D70C5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8B8DC10-5DCD-41F1-8EDB-54DA0D3571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37D337B8-45CA-41D2-81BD-15E76CD12B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>
            <a:extLst>
              <a:ext uri="{FF2B5EF4-FFF2-40B4-BE49-F238E27FC236}">
                <a16:creationId xmlns:a16="http://schemas.microsoft.com/office/drawing/2014/main" id="{B8D32205-1253-4726-ADE5-9BF043B6C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BFBC8AE-40F0-4B52-944A-CCC34BC53810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1491" name="Rectangle 2">
            <a:extLst>
              <a:ext uri="{FF2B5EF4-FFF2-40B4-BE49-F238E27FC236}">
                <a16:creationId xmlns:a16="http://schemas.microsoft.com/office/drawing/2014/main" id="{F1C6B326-F3C5-432D-B90F-97E7E81C0C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2" name="Rectangle 3">
            <a:extLst>
              <a:ext uri="{FF2B5EF4-FFF2-40B4-BE49-F238E27FC236}">
                <a16:creationId xmlns:a16="http://schemas.microsoft.com/office/drawing/2014/main" id="{CBE7633E-7393-4D1B-BB48-A2310DA01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B91061B6-9E36-471B-8A88-E005C4F0A5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EC9C8DD-1605-4D68-B2CF-670564BE4528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F3309BCE-FB8F-43EE-AFFA-F25AFD7604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B193703E-8CE9-40BE-B900-8EA1E1E2EB9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7E9FEC42-45D4-49E4-93E9-B14B5CF9B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75130E-5378-4B12-802C-8BE261EB4626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C8F2C21C-5D00-44A5-9D4C-32BCC198C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55395258-F31B-4B23-BE2B-5A29AAAC82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D1B1F42-6443-408B-9FC0-4A830E0B6D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8BB3B51-994E-4441-887C-A4A6A731AAA6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875C194-3614-422D-9EE2-82BB287637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8BF3D0A7-FCCA-407B-9467-D98FADD6E3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9FEC2088-F6C2-4AC9-84F0-2AB49945A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3108FEB-5606-4AD3-A00B-DF899B6D4CC4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433A9872-8368-455F-AB19-959426FFF9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681E1914-EAAB-4E61-84AB-8EC3D462E3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755F2DBD-D5E2-4884-9EAC-84056E2191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11D05EE-3B1C-4035-B0CB-22416E01254E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5991648-215B-4FD3-AD82-FD45588E36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B088A609-8431-485C-B087-2B6C2A4C74D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>
            <a:extLst>
              <a:ext uri="{FF2B5EF4-FFF2-40B4-BE49-F238E27FC236}">
                <a16:creationId xmlns:a16="http://schemas.microsoft.com/office/drawing/2014/main" id="{5F7BD584-4C18-4552-AE42-53F9551EC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287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287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1A32535-E1B4-4F8F-B4AC-E79B06676C45}" type="slidenum">
              <a:rPr lang="es-ES" altLang="es-MX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s-ES" altLang="es-MX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65F1489F-1D8A-468D-B76A-3D9CBA954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8" name="Rectangle 3">
            <a:extLst>
              <a:ext uri="{FF2B5EF4-FFF2-40B4-BE49-F238E27FC236}">
                <a16:creationId xmlns:a16="http://schemas.microsoft.com/office/drawing/2014/main" id="{CA2EA2CC-CB39-4565-9FAC-F04CDD720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MX"/>
          </a:p>
        </p:txBody>
      </p:sp>
      <p:sp>
        <p:nvSpPr>
          <p:cNvPr id="2" name="1 Marcador de fecha">
            <a:extLst>
              <a:ext uri="{FF2B5EF4-FFF2-40B4-BE49-F238E27FC236}">
                <a16:creationId xmlns:a16="http://schemas.microsoft.com/office/drawing/2014/main" id="{864BE1A7-AE76-4C02-A04F-66BC2FCBE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44C724-69CC-4643-9153-49BCB3CFF3A0}" type="datetime1">
              <a:rPr lang="es-MX" smtClean="0"/>
              <a:pPr>
                <a:defRPr/>
              </a:pPr>
              <a:t>29/09/2021</a:t>
            </a:fld>
            <a:endParaRPr lang="es-MX"/>
          </a:p>
        </p:txBody>
      </p:sp>
      <p:sp>
        <p:nvSpPr>
          <p:cNvPr id="3" name="2 Marcador de pie de página">
            <a:extLst>
              <a:ext uri="{FF2B5EF4-FFF2-40B4-BE49-F238E27FC236}">
                <a16:creationId xmlns:a16="http://schemas.microsoft.com/office/drawing/2014/main" id="{9EACD677-010B-46F3-A956-8BD9BAFBC0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MCE Paul Ramírez De la Cruz</a:t>
            </a:r>
          </a:p>
        </p:txBody>
      </p:sp>
      <p:sp>
        <p:nvSpPr>
          <p:cNvPr id="4" name="3 Marcador de encabezado">
            <a:extLst>
              <a:ext uri="{FF2B5EF4-FFF2-40B4-BE49-F238E27FC236}">
                <a16:creationId xmlns:a16="http://schemas.microsoft.com/office/drawing/2014/main" id="{03BA2A30-4254-4008-938C-0CE8867ABC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Probabilidad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7489-2A07-4E04-9942-1BB6E4D5C76C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80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29DDB-26BC-4AED-B557-2F7B0F6DD86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10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DF8E-D813-4828-A872-8B416CF1B9DB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146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3123-E480-4A08-82FD-967E06184D0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981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FD5-A987-468A-B934-3D48B40CBB60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3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A526-7C70-4F71-B579-94876CA5EC27}" type="datetime1">
              <a:rPr lang="es-MX" smtClean="0"/>
              <a:t>29/09/2021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694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3CC3-E998-4A00-B945-32AC91FA8F2D}" type="datetime1">
              <a:rPr lang="es-MX" smtClean="0"/>
              <a:t>29/09/2021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245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B226-8013-4C3F-A0A6-C02A0238896B}" type="datetime1">
              <a:rPr lang="es-MX" smtClean="0"/>
              <a:t>29/09/2021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67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04BA0-65E7-4FD2-B887-A300288A67F7}" type="datetime1">
              <a:rPr lang="es-MX" smtClean="0"/>
              <a:t>29/09/2021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MX"/>
              <a:t>Otras Distribuciones Continuas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18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3696F7-687D-4C23-889E-A27209B9072A}" type="datetime1">
              <a:rPr lang="es-MX" smtClean="0"/>
              <a:t>29/09/2021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Otras Distribuciones Continuas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946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170A-89C8-4FFD-BD62-9AB5BCF2449B}" type="datetime1">
              <a:rPr lang="es-MX" smtClean="0"/>
              <a:t>29/09/2021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043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052147-8E4D-4573-A2AA-DA2674D99EEC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MX"/>
              <a:t>Otras Distribuciones Continuas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19E3D6-9863-4984-BFB2-E5FBF4CBB90D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1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wmf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wmf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-history.mcs.st-and.ac.uk/Biographies/Bay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255D4-35BF-4B2F-93A9-26C7315CE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Otras Distribuciones Continuas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F207CB-704D-476C-8E61-9B096B111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Paul Ramírez De la Cruz</a:t>
            </a:r>
          </a:p>
        </p:txBody>
      </p:sp>
    </p:spTree>
    <p:extLst>
      <p:ext uri="{BB962C8B-B14F-4D97-AF65-F5344CB8AC3E}">
        <p14:creationId xmlns:p14="http://schemas.microsoft.com/office/powerpoint/2010/main" val="2507845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3DE053F-F018-48C6-908A-C819BDA4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Solamente para recordar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AD522-1256-4D71-914B-FDBC3AA4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3123-E480-4A08-82FD-967E06184D0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0C80B6-338B-4416-B1B5-3BA19AEA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E1FE2A-AD57-43CA-A099-3CC1AB6D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10</a:t>
            </a:fld>
            <a:endParaRPr lang="es-MX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706777F-2CC4-478D-951A-5A9C4D02EB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05" y="3001327"/>
            <a:ext cx="3533140" cy="294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ocadillo: ovalado 11">
            <a:extLst>
              <a:ext uri="{FF2B5EF4-FFF2-40B4-BE49-F238E27FC236}">
                <a16:creationId xmlns:a16="http://schemas.microsoft.com/office/drawing/2014/main" id="{916A93D7-A6E9-4665-B7AF-1FFCCEB9B24B}"/>
              </a:ext>
            </a:extLst>
          </p:cNvPr>
          <p:cNvSpPr/>
          <p:nvPr/>
        </p:nvSpPr>
        <p:spPr>
          <a:xfrm>
            <a:off x="4329430" y="1833028"/>
            <a:ext cx="2948940" cy="1317981"/>
          </a:xfrm>
          <a:prstGeom prst="wedgeEllipseCallout">
            <a:avLst>
              <a:gd name="adj1" fmla="val -27616"/>
              <a:gd name="adj2" fmla="val 986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No digas “CHI”, di “Ji”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3139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D724057C-49B4-490E-AE75-D42D881292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606676"/>
            <a:ext cx="7772400" cy="993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MX" altLang="es-MX"/>
              <a:t>4.4 Distribución </a:t>
            </a:r>
            <a:r>
              <a:rPr lang="es-MX" altLang="es-MX" i="1"/>
              <a:t>t-</a:t>
            </a:r>
            <a:r>
              <a:rPr lang="es-MX" altLang="es-MX"/>
              <a:t>Student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E8881-0769-4901-9CE3-155D9FBF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t de </a:t>
            </a:r>
            <a:r>
              <a:rPr lang="es-ES" dirty="0" err="1"/>
              <a:t>Student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E4938-FD7E-493F-B728-65D23E1D9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W. S. Gosset era un Matemático que trabajaba en una cervecería y estaba preocupado por la distribución del estadístico Z cuando se utilizaba la desviación estándar de la muestra, en vez de la de la población</a:t>
            </a:r>
          </a:p>
          <a:p>
            <a:r>
              <a:rPr lang="es-ES" sz="2800" dirty="0"/>
              <a:t>Se preguntó si la distribución cambiaría por dicho cambio y demostró un Teorema en el que probaba que efectivamente la distribución del estadístico cambiaba</a:t>
            </a:r>
            <a:r>
              <a:rPr lang="es-MX" sz="2800" dirty="0"/>
              <a:t> y lo quiso publicar</a:t>
            </a:r>
            <a:r>
              <a:rPr lang="es-ES" sz="2800" dirty="0"/>
              <a:t>, pero no se lo permitieron en su trabajo</a:t>
            </a:r>
          </a:p>
          <a:p>
            <a:r>
              <a:rPr lang="es-ES" sz="2800" dirty="0"/>
              <a:t>Pero entonces lo publicó  bajo el pseudónimo de A. </a:t>
            </a:r>
            <a:r>
              <a:rPr lang="es-ES" sz="2800" dirty="0" err="1"/>
              <a:t>Student</a:t>
            </a:r>
            <a:endParaRPr lang="es-MX" sz="2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AA900-A3B1-4FD9-B361-047ECB3A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3123-E480-4A08-82FD-967E06184D0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1CF26-E8C1-4ADF-B22C-22BC1172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7A4AA5-9B14-42E6-9D9D-74D4054D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780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CF84E38-2CDA-4686-9BD2-C0204EE0E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t de Student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E8DFDFB-60AC-4710-9D92-9752D4A28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s-MX" altLang="es-MX" sz="3600" dirty="0"/>
              <a:t>La variable aleatoria X tiene la distribución t de </a:t>
            </a:r>
            <a:r>
              <a:rPr lang="es-MX" altLang="es-MX" sz="3600" dirty="0" err="1"/>
              <a:t>Student</a:t>
            </a:r>
            <a:r>
              <a:rPr lang="es-MX" altLang="es-MX" sz="3600" dirty="0"/>
              <a:t> si su función de densidad de probabilidad es:</a:t>
            </a:r>
          </a:p>
          <a:p>
            <a:pPr eaLnBrk="1" hangingPunct="1"/>
            <a:endParaRPr lang="es-MX" altLang="es-MX" sz="3600" dirty="0"/>
          </a:p>
          <a:p>
            <a:pPr eaLnBrk="1" hangingPunct="1"/>
            <a:endParaRPr lang="es-MX" altLang="es-MX" sz="3600" dirty="0"/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2C0A6912-B645-4511-A06A-92A9E3505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968156"/>
              </p:ext>
            </p:extLst>
          </p:nvPr>
        </p:nvGraphicFramePr>
        <p:xfrm>
          <a:off x="3686185" y="2798764"/>
          <a:ext cx="5249862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8000" imgH="965200" progId="Equation.DSMT4">
                  <p:embed/>
                </p:oleObj>
              </mc:Choice>
              <mc:Fallback>
                <p:oleObj name="Equation" r:id="rId3" imgW="1778000" imgH="965200" progId="Equation.DSMT4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2C0A6912-B645-4511-A06A-92A9E35058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85" y="2798764"/>
                        <a:ext cx="5249862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E715874-52F8-47A0-A9FF-941407A2FEFA}"/>
              </a:ext>
            </a:extLst>
          </p:cNvPr>
          <p:cNvSpPr txBox="1"/>
          <p:nvPr/>
        </p:nvSpPr>
        <p:spPr>
          <a:xfrm>
            <a:off x="4154072" y="4149726"/>
            <a:ext cx="2391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350DE4-5985-467F-BEE4-4E407159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8C33-FA5C-4B7F-898F-2D6B9C263447}" type="datetime1">
              <a:rPr lang="es-MX" smtClean="0"/>
              <a:t>29/09/2021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71249-9937-4030-AFB9-78712989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47CEE0-5744-40D2-8451-91DD4500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EF83FC9-FF12-4166-892A-EDF8D288F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t de Student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2360B96E-431A-4C6F-823E-21647CD2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Donde </a:t>
            </a:r>
            <a:r>
              <a:rPr lang="es-MX" altLang="es-MX" i="1">
                <a:latin typeface="Symbol" panose="05050102010706020507" pitchFamily="18" charset="2"/>
              </a:rPr>
              <a:t>n</a:t>
            </a:r>
            <a:r>
              <a:rPr lang="es-MX" altLang="es-MX"/>
              <a:t> es un número natural y se conoce con el nombre de "grados de libertad"</a:t>
            </a:r>
          </a:p>
        </p:txBody>
      </p:sp>
      <p:graphicFrame>
        <p:nvGraphicFramePr>
          <p:cNvPr id="88068" name="Object 4">
            <a:extLst>
              <a:ext uri="{FF2B5EF4-FFF2-40B4-BE49-F238E27FC236}">
                <a16:creationId xmlns:a16="http://schemas.microsoft.com/office/drawing/2014/main" id="{DF5C0F15-72D2-4D91-81B8-EDF5DF79B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1313" y="2781300"/>
          <a:ext cx="379095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469900" progId="Equation.DSMT4">
                  <p:embed/>
                </p:oleObj>
              </mc:Choice>
              <mc:Fallback>
                <p:oleObj name="Equation" r:id="rId3" imgW="1574800" imgH="469900" progId="Equation.DSMT4">
                  <p:embed/>
                  <p:pic>
                    <p:nvPicPr>
                      <p:cNvPr id="88068" name="Object 4">
                        <a:extLst>
                          <a:ext uri="{FF2B5EF4-FFF2-40B4-BE49-F238E27FC236}">
                            <a16:creationId xmlns:a16="http://schemas.microsoft.com/office/drawing/2014/main" id="{DF5C0F15-72D2-4D91-81B8-EDF5DF79B5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2781300"/>
                        <a:ext cx="379095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>
            <a:extLst>
              <a:ext uri="{FF2B5EF4-FFF2-40B4-BE49-F238E27FC236}">
                <a16:creationId xmlns:a16="http://schemas.microsoft.com/office/drawing/2014/main" id="{F138A873-678F-46FA-99DC-60C74899D5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8551" y="3929064"/>
          <a:ext cx="4449763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84400" imgH="1143000" progId="Equation.DSMT4">
                  <p:embed/>
                </p:oleObj>
              </mc:Choice>
              <mc:Fallback>
                <p:oleObj name="Equation" r:id="rId5" imgW="2184400" imgH="1143000" progId="Equation.DSMT4">
                  <p:embed/>
                  <p:pic>
                    <p:nvPicPr>
                      <p:cNvPr id="88069" name="Object 5">
                        <a:extLst>
                          <a:ext uri="{FF2B5EF4-FFF2-40B4-BE49-F238E27FC236}">
                            <a16:creationId xmlns:a16="http://schemas.microsoft.com/office/drawing/2014/main" id="{F138A873-678F-46FA-99DC-60C74899D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1" y="3929064"/>
                        <a:ext cx="4449763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8FE646-D767-4F25-893D-0B782E7C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4070-D519-4C55-BB15-556B5103C6B7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76307E-39BD-4EB6-B6CF-1FC13875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8E38F6-DBF4-4A41-80A4-ACCF8080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3E7C6F25-B802-416B-B384-28050F367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t de Student</a:t>
            </a:r>
          </a:p>
        </p:txBody>
      </p:sp>
      <p:graphicFrame>
        <p:nvGraphicFramePr>
          <p:cNvPr id="89091" name="Object 3">
            <a:extLst>
              <a:ext uri="{FF2B5EF4-FFF2-40B4-BE49-F238E27FC236}">
                <a16:creationId xmlns:a16="http://schemas.microsoft.com/office/drawing/2014/main" id="{1C2915E7-18B0-4B1A-8A02-C8E92A9AEF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8051" y="2352676"/>
          <a:ext cx="9255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4536" imgH="203024" progId="Equation.DSMT4">
                  <p:embed/>
                </p:oleObj>
              </mc:Choice>
              <mc:Fallback>
                <p:oleObj name="Equation" r:id="rId3" imgW="304536" imgH="203024" progId="Equation.DSMT4">
                  <p:embed/>
                  <p:pic>
                    <p:nvPicPr>
                      <p:cNvPr id="89091" name="Object 3">
                        <a:extLst>
                          <a:ext uri="{FF2B5EF4-FFF2-40B4-BE49-F238E27FC236}">
                            <a16:creationId xmlns:a16="http://schemas.microsoft.com/office/drawing/2014/main" id="{1C2915E7-18B0-4B1A-8A02-C8E92A9AEF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051" y="2352676"/>
                        <a:ext cx="9255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2" name="Picture 4">
            <a:extLst>
              <a:ext uri="{FF2B5EF4-FFF2-40B4-BE49-F238E27FC236}">
                <a16:creationId xmlns:a16="http://schemas.microsoft.com/office/drawing/2014/main" id="{FA4E5F39-BC09-4B66-AB08-9A3978B9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0" t="20090" r="7014" b="14586"/>
          <a:stretch>
            <a:fillRect/>
          </a:stretch>
        </p:blipFill>
        <p:spPr bwMode="auto">
          <a:xfrm>
            <a:off x="1847851" y="1484314"/>
            <a:ext cx="4537075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3" name="Picture 5" descr="t">
            <a:extLst>
              <a:ext uri="{FF2B5EF4-FFF2-40B4-BE49-F238E27FC236}">
                <a16:creationId xmlns:a16="http://schemas.microsoft.com/office/drawing/2014/main" id="{506B9DEF-F12B-46C7-B25E-1E24F7B6E7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3429000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5D5156-BE3F-42A3-8ACD-60A42ABF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C95D-5DB2-4712-AF9E-FFF8ADE3FA6B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2E842B-8835-4077-9597-5491A8DD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DD4BF4-4BAD-4F8B-9185-A046AC39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678D241D-65F2-4422-92C5-2CAC2A686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t de Student</a:t>
            </a:r>
          </a:p>
        </p:txBody>
      </p:sp>
      <p:graphicFrame>
        <p:nvGraphicFramePr>
          <p:cNvPr id="90115" name="Object 3">
            <a:extLst>
              <a:ext uri="{FF2B5EF4-FFF2-40B4-BE49-F238E27FC236}">
                <a16:creationId xmlns:a16="http://schemas.microsoft.com/office/drawing/2014/main" id="{1F33E217-9645-473E-AEBC-6E1FE619DB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1" y="2352676"/>
          <a:ext cx="9636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225" imgH="203024" progId="Equation.DSMT4">
                  <p:embed/>
                </p:oleObj>
              </mc:Choice>
              <mc:Fallback>
                <p:oleObj name="Equation" r:id="rId3" imgW="317225" imgH="203024" progId="Equation.DSMT4">
                  <p:embed/>
                  <p:pic>
                    <p:nvPicPr>
                      <p:cNvPr id="90115" name="Object 3">
                        <a:extLst>
                          <a:ext uri="{FF2B5EF4-FFF2-40B4-BE49-F238E27FC236}">
                            <a16:creationId xmlns:a16="http://schemas.microsoft.com/office/drawing/2014/main" id="{1F33E217-9645-473E-AEBC-6E1FE619D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1" y="2352676"/>
                        <a:ext cx="9636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6" name="Picture 4">
            <a:extLst>
              <a:ext uri="{FF2B5EF4-FFF2-40B4-BE49-F238E27FC236}">
                <a16:creationId xmlns:a16="http://schemas.microsoft.com/office/drawing/2014/main" id="{BBA6ACD2-17D9-4FB9-92DE-F0B0FC9B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17691" r="8083" b="14101"/>
          <a:stretch>
            <a:fillRect/>
          </a:stretch>
        </p:blipFill>
        <p:spPr bwMode="auto">
          <a:xfrm>
            <a:off x="1847851" y="1412875"/>
            <a:ext cx="4824413" cy="306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5" descr="tDist">
            <a:extLst>
              <a:ext uri="{FF2B5EF4-FFF2-40B4-BE49-F238E27FC236}">
                <a16:creationId xmlns:a16="http://schemas.microsoft.com/office/drawing/2014/main" id="{34FAFB2E-2603-421A-932E-480BF7FEDD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500438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61B72F-F66D-4891-B4FA-EE9482E6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4F50-DDE8-437E-B7DF-9A0AA1988841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DA68CB-F417-4DBE-87C7-88C5F626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E02B58-FE96-473C-B31C-D62092DD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CFF930E-EB69-49F0-B3AD-AEAD7E91F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Utilización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1D3E2FF-B74F-4425-AC4C-81B1D46C1A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Debido al uso que le daremos, lo que nos interesa calcular de la distribución t de </a:t>
            </a:r>
            <a:r>
              <a:rPr lang="es-MX" altLang="es-MX" sz="2400" dirty="0" err="1"/>
              <a:t>Student</a:t>
            </a:r>
            <a:r>
              <a:rPr lang="es-MX" altLang="es-MX" sz="2400" dirty="0"/>
              <a:t> son sus Cuantiles. Es decir, los valores x tales que P(X </a:t>
            </a:r>
            <a:r>
              <a:rPr lang="es-MX" altLang="es-MX" sz="2400" dirty="0">
                <a:sym typeface="Symbol" panose="05050102010706020507" pitchFamily="18" charset="2"/>
              </a:rPr>
              <a:t></a:t>
            </a:r>
            <a:r>
              <a:rPr lang="es-MX" altLang="es-MX" sz="2400" dirty="0"/>
              <a:t> x) es igual a un cierto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Sea </a:t>
            </a:r>
            <a:r>
              <a:rPr lang="es-MX" altLang="es-MX" sz="2400" dirty="0" err="1"/>
              <a:t>X~t</a:t>
            </a:r>
            <a:r>
              <a:rPr lang="es-MX" altLang="es-MX" sz="2400" baseline="-25000" dirty="0">
                <a:latin typeface="Symbol" panose="05050102010706020507" pitchFamily="18" charset="2"/>
              </a:rPr>
              <a:t>(n)</a:t>
            </a:r>
            <a:r>
              <a:rPr lang="es-MX" altLang="es-MX" sz="2400" dirty="0"/>
              <a:t>, </a:t>
            </a:r>
            <a:r>
              <a:rPr lang="es-MX" altLang="es-MX" sz="2400" dirty="0" err="1"/>
              <a:t>t</a:t>
            </a:r>
            <a:r>
              <a:rPr lang="es-MX" altLang="es-MX" sz="2400" baseline="-25000" dirty="0" err="1">
                <a:latin typeface="Symbol" panose="05050102010706020507" pitchFamily="18" charset="2"/>
              </a:rPr>
              <a:t>a,n</a:t>
            </a:r>
            <a:r>
              <a:rPr lang="es-MX" altLang="es-MX" sz="2400" dirty="0"/>
              <a:t> es el valor x tal que P(X </a:t>
            </a:r>
            <a:r>
              <a:rPr lang="es-MX" altLang="es-MX" sz="2400" dirty="0">
                <a:sym typeface="Symbol" panose="05050102010706020507" pitchFamily="18" charset="2"/>
              </a:rPr>
              <a:t>&gt;</a:t>
            </a:r>
            <a:r>
              <a:rPr lang="es-MX" altLang="es-MX" sz="2400" dirty="0"/>
              <a:t> x) =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 Es decir, el valor tal que la probabilidad de que una variable t de </a:t>
            </a:r>
            <a:r>
              <a:rPr lang="es-MX" altLang="es-MX" sz="2400" dirty="0" err="1"/>
              <a:t>Student</a:t>
            </a:r>
            <a:r>
              <a:rPr lang="es-MX" altLang="es-MX" sz="2400" dirty="0"/>
              <a:t> con </a:t>
            </a:r>
            <a:r>
              <a:rPr lang="es-MX" altLang="es-MX" sz="2400" dirty="0">
                <a:latin typeface="Symbol" panose="05050102010706020507" pitchFamily="18" charset="2"/>
              </a:rPr>
              <a:t>n</a:t>
            </a:r>
            <a:r>
              <a:rPr lang="es-MX" altLang="es-MX" sz="2400" dirty="0"/>
              <a:t> grados de libertad resulte mayor que ese valor sea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 Dicho de otra forma, el valor que tiene un área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 </a:t>
            </a:r>
            <a:r>
              <a:rPr lang="es-MX" altLang="es-MX" sz="2400" dirty="0" err="1"/>
              <a:t>a</a:t>
            </a:r>
            <a:r>
              <a:rPr lang="es-MX" altLang="es-MX" sz="2400" dirty="0"/>
              <a:t> la derecha, bajo la curva de una t de </a:t>
            </a:r>
            <a:r>
              <a:rPr lang="es-MX" altLang="es-MX" sz="2400" dirty="0" err="1"/>
              <a:t>Student</a:t>
            </a:r>
            <a:r>
              <a:rPr lang="es-MX" altLang="es-MX" sz="2400" dirty="0"/>
              <a:t> con </a:t>
            </a:r>
            <a:r>
              <a:rPr lang="es-MX" altLang="es-MX" sz="2400" dirty="0">
                <a:latin typeface="Symbol" panose="05050102010706020507" pitchFamily="18" charset="2"/>
              </a:rPr>
              <a:t>n</a:t>
            </a:r>
            <a:r>
              <a:rPr lang="es-MX" altLang="es-MX" sz="2400" dirty="0"/>
              <a:t> grados de libertad.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Dichos cuantiles se pueden calcular con PQRS o R (o algún otro software).</a:t>
            </a:r>
          </a:p>
          <a:p>
            <a:pPr eaLnBrk="1" hangingPunct="1">
              <a:lnSpc>
                <a:spcPct val="90000"/>
              </a:lnSpc>
            </a:pPr>
            <a:endParaRPr lang="es-MX" altLang="es-MX" sz="240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6595E3-902E-4807-AA3B-0EF2560C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7CAD-2946-4886-90C2-FCCF3C7F1B0D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A781A6-ECA7-4B46-9265-1A8919F3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A34139-7577-4F27-94BD-7FC60661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17</a:t>
            </a:fld>
            <a:endParaRPr lang="es-MX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363170F6-8287-4EFE-B14E-15C130EFE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Ejemplo de t de Student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0F411740-7917-4001-96EB-7809BC547B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s-MX" altLang="es-MX" sz="3200" dirty="0"/>
              <a:t>Sea X~T(13)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Se lee "X es una variable t de </a:t>
            </a:r>
            <a:r>
              <a:rPr lang="es-MX" altLang="es-MX" sz="2800" dirty="0" err="1"/>
              <a:t>Student</a:t>
            </a:r>
            <a:r>
              <a:rPr lang="es-MX" altLang="es-MX" sz="2800" dirty="0"/>
              <a:t> con 13 grados de libertad".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El valor t</a:t>
            </a:r>
            <a:r>
              <a:rPr lang="es-MX" altLang="es-MX" sz="2800" baseline="-25000" dirty="0"/>
              <a:t>0.05 ;13</a:t>
            </a:r>
            <a:r>
              <a:rPr lang="es-MX" altLang="es-MX" sz="2800" dirty="0"/>
              <a:t> es el “cuantil derecho” de la t de </a:t>
            </a:r>
            <a:r>
              <a:rPr lang="es-MX" altLang="es-MX" sz="2800" dirty="0" err="1"/>
              <a:t>Student</a:t>
            </a:r>
            <a:r>
              <a:rPr lang="es-MX" altLang="es-MX" sz="2800" dirty="0"/>
              <a:t> para </a:t>
            </a:r>
            <a:r>
              <a:rPr lang="es-MX" altLang="es-MX" sz="2800" dirty="0">
                <a:latin typeface="Symbol" panose="05050102010706020507" pitchFamily="18" charset="2"/>
              </a:rPr>
              <a:t>a</a:t>
            </a:r>
            <a:r>
              <a:rPr lang="es-MX" altLang="es-MX" sz="2800" dirty="0"/>
              <a:t> = 0.05 con 13 grados de libertad.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Es decir: es el valor tal que hay probabilidad 0.05 de que una variable t de </a:t>
            </a:r>
            <a:r>
              <a:rPr lang="es-MX" altLang="es-MX" sz="2800" dirty="0" err="1"/>
              <a:t>Student</a:t>
            </a:r>
            <a:r>
              <a:rPr lang="es-MX" altLang="es-MX" sz="2800" dirty="0"/>
              <a:t> con 13 grados de libertad resulte mayor que él.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Es decir: es el valor tal que hay un área de 0.05 a su derecha, bajo la curva de la función de densidad de una variable t de </a:t>
            </a:r>
            <a:r>
              <a:rPr lang="es-MX" altLang="es-MX" sz="2800" dirty="0" err="1"/>
              <a:t>Student</a:t>
            </a:r>
            <a:r>
              <a:rPr lang="es-MX" altLang="es-MX" sz="2800" dirty="0"/>
              <a:t> con </a:t>
            </a:r>
            <a:r>
              <a:rPr lang="es-MX" altLang="es-MX" sz="2800" dirty="0">
                <a:latin typeface="Symbol" panose="05050102010706020507" pitchFamily="18" charset="2"/>
              </a:rPr>
              <a:t>n</a:t>
            </a:r>
            <a:r>
              <a:rPr lang="es-MX" altLang="es-MX" sz="2800" dirty="0"/>
              <a:t> = 13.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Con PQRS o R vemos que t</a:t>
            </a:r>
            <a:r>
              <a:rPr lang="es-MX" altLang="es-MX" sz="2800" baseline="-25000" dirty="0"/>
              <a:t>0.05 ;13</a:t>
            </a:r>
            <a:r>
              <a:rPr lang="es-MX" altLang="es-MX" sz="2800" dirty="0"/>
              <a:t> = 1.771 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2F0E7D-C35F-40D6-B6BE-2E537AC7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DCADE-12F2-4573-8EBA-5D251CDE247A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CFCA50-12D5-42F7-B9AC-BB7703B9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0A94DA-349F-47DF-9910-FB64CFD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18</a:t>
            </a:fld>
            <a:endParaRPr lang="es-MX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4401B8A1-FF88-42B0-BAA2-33608661F0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606676"/>
            <a:ext cx="7772400" cy="993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MX" altLang="es-MX"/>
              <a:t>4.5 Distribución 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C7F62002-6F5A-4744-8262-7CD7525333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606676"/>
            <a:ext cx="7772400" cy="993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MX" altLang="es-MX"/>
              <a:t>4.3 Distribución Ji-cuadrada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4DBA4-765D-44F2-9DBD-BA9B7C08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distribución F de Fisher - Snedecor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7E5C5D-0305-40B0-A9B7-9AE475908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sz="4000" dirty="0"/>
              <a:t>Es una distribución que fue deducida de manera independiente por los investigadores Fisher y Snedecor</a:t>
            </a:r>
          </a:p>
          <a:p>
            <a:r>
              <a:rPr lang="es-ES" sz="4000" dirty="0"/>
              <a:t>Se obtiene al calcular la razón entre dos distribuciones ji-cuadrada, cada una dividida por su número de grados de libertad</a:t>
            </a:r>
            <a:endParaRPr lang="es-MX" sz="4000" dirty="0"/>
          </a:p>
          <a:p>
            <a:r>
              <a:rPr lang="es-MX" sz="4000" dirty="0"/>
              <a:t>Por ello, los parámetros de la distribución F son los grados de libertad del numerador (o grados de libertad 1) y los grados de libertad del denominador (o grados de libertad 2)</a:t>
            </a:r>
            <a:endParaRPr lang="es-ES" sz="4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0C6A2E-854C-4170-8202-7DB02249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3123-E480-4A08-82FD-967E06184D0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C06792-B0F8-4FE4-BCB8-1EC5848E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9AABB6-6A73-4365-A69D-DD55DD8A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39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E939D9DC-4E60-4FB3-B8AC-C8A05D326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F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44A393B-EFC1-4C99-BDA4-A5B23F01D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La variable aleatoria X tiene la distribución F si su función de densidad de probabilidad es:</a:t>
            </a:r>
          </a:p>
          <a:p>
            <a:pPr eaLnBrk="1" hangingPunct="1"/>
            <a:endParaRPr lang="es-MX" altLang="es-MX"/>
          </a:p>
          <a:p>
            <a:pPr eaLnBrk="1" hangingPunct="1"/>
            <a:endParaRPr lang="es-MX" altLang="es-MX"/>
          </a:p>
        </p:txBody>
      </p:sp>
      <p:graphicFrame>
        <p:nvGraphicFramePr>
          <p:cNvPr id="95236" name="Object 4">
            <a:extLst>
              <a:ext uri="{FF2B5EF4-FFF2-40B4-BE49-F238E27FC236}">
                <a16:creationId xmlns:a16="http://schemas.microsoft.com/office/drawing/2014/main" id="{C28569F6-C400-4B85-9264-67BF76D31A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2813" y="3327401"/>
          <a:ext cx="8324850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400" imgH="838200" progId="Equation.DSMT4">
                  <p:embed/>
                </p:oleObj>
              </mc:Choice>
              <mc:Fallback>
                <p:oleObj name="Equation" r:id="rId3" imgW="2819400" imgH="838200" progId="Equation.DSMT4">
                  <p:embed/>
                  <p:pic>
                    <p:nvPicPr>
                      <p:cNvPr id="95236" name="Object 4">
                        <a:extLst>
                          <a:ext uri="{FF2B5EF4-FFF2-40B4-BE49-F238E27FC236}">
                            <a16:creationId xmlns:a16="http://schemas.microsoft.com/office/drawing/2014/main" id="{C28569F6-C400-4B85-9264-67BF76D31A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3327401"/>
                        <a:ext cx="8324850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CB22AC-C20E-4A71-A0AF-FCF75B48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830B3-B789-406A-8817-54E204DB1B7A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3981D4-DDBB-4CB7-AB6C-0F2B0B21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5D3DC7-A053-4F66-83EA-72C04602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21</a:t>
            </a:fld>
            <a:endParaRPr lang="es-MX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78870E14-F602-4374-B07D-C9D78E4C2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F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ED203680-BD34-4F29-8539-A93303F46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s-MX" altLang="es-MX" sz="2800" dirty="0"/>
              <a:t>Donde </a:t>
            </a:r>
            <a:r>
              <a:rPr lang="es-MX" altLang="es-MX" sz="2800" i="1" dirty="0">
                <a:latin typeface="Times New Roman" panose="02020603050405020304" pitchFamily="18" charset="0"/>
              </a:rPr>
              <a:t>m</a:t>
            </a:r>
            <a:r>
              <a:rPr lang="es-MX" altLang="es-MX" sz="2800" dirty="0"/>
              <a:t> y </a:t>
            </a:r>
            <a:r>
              <a:rPr lang="es-MX" altLang="es-MX" sz="2800" i="1" dirty="0">
                <a:latin typeface="Times New Roman" panose="02020603050405020304" pitchFamily="18" charset="0"/>
              </a:rPr>
              <a:t>n</a:t>
            </a:r>
            <a:r>
              <a:rPr lang="es-MX" altLang="es-MX" sz="2800" dirty="0"/>
              <a:t> son números naturales y se conocen como los “grados de libertad”</a:t>
            </a:r>
          </a:p>
          <a:p>
            <a:pPr eaLnBrk="1" hangingPunct="1"/>
            <a:r>
              <a:rPr lang="es-MX" altLang="es-MX" sz="2800" dirty="0"/>
              <a:t>El parámetro m son los grados de libertad del numerador y el parámetro n los grados de libertad del denominador</a:t>
            </a:r>
          </a:p>
          <a:p>
            <a:pPr eaLnBrk="1" hangingPunct="1"/>
            <a:r>
              <a:rPr lang="es-MX" altLang="es-MX" sz="2800" dirty="0"/>
              <a:t>Se puede demostrar que su valor esperado y varianza son</a:t>
            </a:r>
          </a:p>
        </p:txBody>
      </p:sp>
      <p:graphicFrame>
        <p:nvGraphicFramePr>
          <p:cNvPr id="96260" name="Object 5">
            <a:extLst>
              <a:ext uri="{FF2B5EF4-FFF2-40B4-BE49-F238E27FC236}">
                <a16:creationId xmlns:a16="http://schemas.microsoft.com/office/drawing/2014/main" id="{29C1D10E-AA86-4B6E-B091-2C7F6D8AE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865398"/>
              </p:ext>
            </p:extLst>
          </p:nvPr>
        </p:nvGraphicFramePr>
        <p:xfrm>
          <a:off x="3569551" y="4094693"/>
          <a:ext cx="439737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59000" imgH="914400" progId="Equation.DSMT4">
                  <p:embed/>
                </p:oleObj>
              </mc:Choice>
              <mc:Fallback>
                <p:oleObj name="Equation" r:id="rId3" imgW="2159000" imgH="914400" progId="Equation.DSMT4">
                  <p:embed/>
                  <p:pic>
                    <p:nvPicPr>
                      <p:cNvPr id="96260" name="Object 5">
                        <a:extLst>
                          <a:ext uri="{FF2B5EF4-FFF2-40B4-BE49-F238E27FC236}">
                            <a16:creationId xmlns:a16="http://schemas.microsoft.com/office/drawing/2014/main" id="{29C1D10E-AA86-4B6E-B091-2C7F6D8AE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9551" y="4094693"/>
                        <a:ext cx="4397375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6E5C24-BFFA-4E00-B869-47E80A86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FE6C-36D9-402B-8E59-0A057F003081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9D1319-8B19-4D84-A7F1-0EA322CB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E6FEC5-F3BE-4A7A-A301-44A42309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22</a:t>
            </a:fld>
            <a:endParaRPr lang="es-MX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D12B1F04-961A-4A6B-A108-58A913654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F</a:t>
            </a:r>
          </a:p>
        </p:txBody>
      </p:sp>
      <p:pic>
        <p:nvPicPr>
          <p:cNvPr id="97283" name="Picture 9">
            <a:extLst>
              <a:ext uri="{FF2B5EF4-FFF2-40B4-BE49-F238E27FC236}">
                <a16:creationId xmlns:a16="http://schemas.microsoft.com/office/drawing/2014/main" id="{31C55A59-946E-4E34-AE41-1AB5576A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1" r="19220" b="9277"/>
          <a:stretch>
            <a:fillRect/>
          </a:stretch>
        </p:blipFill>
        <p:spPr bwMode="auto">
          <a:xfrm>
            <a:off x="2640013" y="2133601"/>
            <a:ext cx="5795962" cy="338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D460C3-5FA7-460E-BEF8-928FB244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9D89-7AF4-4A40-AE82-A18FFC6CF446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92E2487-E367-4EC2-97E6-A0AA069C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F21307-E663-46ED-8BF1-E7C5C1B6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23</a:t>
            </a:fld>
            <a:endParaRPr lang="es-MX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2AEF1196-F4CB-471E-BB09-C791B75BC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F</a:t>
            </a:r>
          </a:p>
        </p:txBody>
      </p:sp>
      <p:graphicFrame>
        <p:nvGraphicFramePr>
          <p:cNvPr id="98307" name="Object 3">
            <a:extLst>
              <a:ext uri="{FF2B5EF4-FFF2-40B4-BE49-F238E27FC236}">
                <a16:creationId xmlns:a16="http://schemas.microsoft.com/office/drawing/2014/main" id="{CDA5AD9A-162B-4D60-AEEA-C679F47225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1" y="2352676"/>
          <a:ext cx="9636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225" imgH="203024" progId="Equation.DSMT4">
                  <p:embed/>
                </p:oleObj>
              </mc:Choice>
              <mc:Fallback>
                <p:oleObj name="Equation" r:id="rId3" imgW="317225" imgH="203024" progId="Equation.DSMT4">
                  <p:embed/>
                  <p:pic>
                    <p:nvPicPr>
                      <p:cNvPr id="98307" name="Object 3">
                        <a:extLst>
                          <a:ext uri="{FF2B5EF4-FFF2-40B4-BE49-F238E27FC236}">
                            <a16:creationId xmlns:a16="http://schemas.microsoft.com/office/drawing/2014/main" id="{CDA5AD9A-162B-4D60-AEEA-C679F47225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1" y="2352676"/>
                        <a:ext cx="9636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8" name="Picture 7">
            <a:extLst>
              <a:ext uri="{FF2B5EF4-FFF2-40B4-BE49-F238E27FC236}">
                <a16:creationId xmlns:a16="http://schemas.microsoft.com/office/drawing/2014/main" id="{4798B524-78F3-4017-A2F5-E1B898A8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 r="19522" b="9190"/>
          <a:stretch>
            <a:fillRect/>
          </a:stretch>
        </p:blipFill>
        <p:spPr bwMode="auto">
          <a:xfrm>
            <a:off x="2279651" y="1557339"/>
            <a:ext cx="760412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8DE90D-E077-46EA-B3E4-27B56E6D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AF1B-90B5-4DE5-AAFE-6A3F3785A07A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B7167BA-FC72-4785-8ACD-6154A20E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8A8CAF-0CFE-4A5A-A880-60862F71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24</a:t>
            </a:fld>
            <a:endParaRPr lang="es-MX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61DE0729-59A6-466B-983D-A277BC720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Utilización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DCBBD645-56B2-4F27-8D76-29DE303A83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Debido al uso que le daremos, lo que nos interesa calcular de la distribución F son sus Cuantiles derechos. Es decir, los valores x tales que P(X </a:t>
            </a:r>
            <a:r>
              <a:rPr lang="es-MX" altLang="es-MX" sz="2400" dirty="0">
                <a:sym typeface="Symbol" panose="05050102010706020507" pitchFamily="18" charset="2"/>
              </a:rPr>
              <a:t>&gt;</a:t>
            </a:r>
            <a:r>
              <a:rPr lang="es-MX" altLang="es-MX" sz="2400" dirty="0"/>
              <a:t> x) es igual a un cierto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Sea X~F</a:t>
            </a:r>
            <a:r>
              <a:rPr lang="es-MX" altLang="es-MX" sz="2400" baseline="-25000" dirty="0">
                <a:latin typeface="Symbol" panose="05050102010706020507" pitchFamily="18" charset="2"/>
              </a:rPr>
              <a:t>(</a:t>
            </a:r>
            <a:r>
              <a:rPr lang="es-MX" altLang="es-MX" sz="2400" i="1" baseline="-25000" dirty="0" err="1">
                <a:latin typeface="Times New Roman" panose="02020603050405020304" pitchFamily="18" charset="0"/>
              </a:rPr>
              <a:t>m,n</a:t>
            </a:r>
            <a:r>
              <a:rPr lang="es-MX" altLang="es-MX" sz="2400" baseline="-25000" dirty="0">
                <a:latin typeface="Symbol" panose="05050102010706020507" pitchFamily="18" charset="2"/>
              </a:rPr>
              <a:t>)</a:t>
            </a:r>
            <a:r>
              <a:rPr lang="es-MX" altLang="es-MX" sz="2400" dirty="0"/>
              <a:t>, </a:t>
            </a:r>
            <a:r>
              <a:rPr lang="es-MX" altLang="es-MX" sz="2400" dirty="0" err="1"/>
              <a:t>f</a:t>
            </a:r>
            <a:r>
              <a:rPr lang="es-MX" altLang="es-MX" sz="2400" baseline="-25000" dirty="0" err="1">
                <a:latin typeface="Symbol" panose="05050102010706020507" pitchFamily="18" charset="2"/>
              </a:rPr>
              <a:t>a,</a:t>
            </a:r>
            <a:r>
              <a:rPr lang="es-MX" altLang="es-MX" sz="2400" i="1" baseline="-25000" dirty="0" err="1">
                <a:latin typeface="Times New Roman" panose="02020603050405020304" pitchFamily="18" charset="0"/>
              </a:rPr>
              <a:t>m,n</a:t>
            </a:r>
            <a:r>
              <a:rPr lang="es-MX" altLang="es-MX" sz="2400" dirty="0"/>
              <a:t> es el valor x tal que P(X </a:t>
            </a:r>
            <a:r>
              <a:rPr lang="es-MX" altLang="es-MX" sz="2400" dirty="0">
                <a:sym typeface="Symbol" panose="05050102010706020507" pitchFamily="18" charset="2"/>
              </a:rPr>
              <a:t>&gt;</a:t>
            </a:r>
            <a:r>
              <a:rPr lang="es-MX" altLang="es-MX" sz="2400" dirty="0"/>
              <a:t> x) =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Es decir, el valor tal que la probabilidad de que una variable F con </a:t>
            </a:r>
            <a:r>
              <a:rPr lang="es-MX" altLang="es-MX" sz="2400" i="1" dirty="0">
                <a:latin typeface="Times New Roman" panose="02020603050405020304" pitchFamily="18" charset="0"/>
              </a:rPr>
              <a:t>m, n</a:t>
            </a:r>
            <a:r>
              <a:rPr lang="es-MX" altLang="es-MX" sz="2400" dirty="0"/>
              <a:t> grados de libertad resulte mayor que ese valor sea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Dicho de otra forma, el valor que tiene un área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 </a:t>
            </a:r>
            <a:r>
              <a:rPr lang="es-MX" altLang="es-MX" sz="2400" dirty="0" err="1"/>
              <a:t>a</a:t>
            </a:r>
            <a:r>
              <a:rPr lang="es-MX" altLang="es-MX" sz="2400" dirty="0"/>
              <a:t> la derecha, bajo la curva de una F con </a:t>
            </a:r>
            <a:r>
              <a:rPr lang="es-MX" altLang="es-MX" sz="2400" i="1" dirty="0">
                <a:latin typeface="Times New Roman" panose="02020603050405020304" pitchFamily="18" charset="0"/>
              </a:rPr>
              <a:t>m,  n</a:t>
            </a:r>
            <a:r>
              <a:rPr lang="es-MX" altLang="es-MX" sz="2400" dirty="0"/>
              <a:t> grados de libertad.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Dichos cuantiles se pueden calcular con PQRS y R.</a:t>
            </a:r>
          </a:p>
          <a:p>
            <a:pPr eaLnBrk="1" hangingPunct="1">
              <a:lnSpc>
                <a:spcPct val="90000"/>
              </a:lnSpc>
            </a:pPr>
            <a:endParaRPr lang="es-MX" altLang="es-MX" sz="240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2BBA79-FF82-48A3-B85E-90621516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D91B5-B84B-40F6-BC54-C9E0286BDCE9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9C4217-1A2E-44A0-B9F7-081EFC75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1BC9C-7090-4748-884C-15988DCA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25</a:t>
            </a:fld>
            <a:endParaRPr 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CCF51DC6-027D-4A2D-9D19-032B9E5B0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Ejemplo de F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117CAB34-B823-4666-AA61-47D1F2A2F0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s-MX" altLang="es-MX" sz="3200" dirty="0"/>
              <a:t>Sea X~F</a:t>
            </a:r>
            <a:r>
              <a:rPr lang="es-MX" altLang="es-MX" sz="3200" baseline="-25000" dirty="0"/>
              <a:t>5,10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Se lee "X es una variable F con </a:t>
            </a:r>
            <a:r>
              <a:rPr lang="es-MX" altLang="es-MX" sz="2800" i="1" dirty="0">
                <a:latin typeface="Times New Roman" panose="02020603050405020304" pitchFamily="18" charset="0"/>
              </a:rPr>
              <a:t>m</a:t>
            </a:r>
            <a:r>
              <a:rPr lang="es-MX" altLang="es-MX" sz="2800" dirty="0"/>
              <a:t>=5 y </a:t>
            </a:r>
            <a:r>
              <a:rPr lang="es-MX" altLang="es-MX" sz="2800" i="1" dirty="0">
                <a:latin typeface="Times New Roman" panose="02020603050405020304" pitchFamily="18" charset="0"/>
              </a:rPr>
              <a:t>n</a:t>
            </a:r>
            <a:r>
              <a:rPr lang="es-MX" altLang="es-MX" sz="2800" dirty="0"/>
              <a:t>=10 grados de libertad".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El valor F</a:t>
            </a:r>
            <a:r>
              <a:rPr lang="es-MX" altLang="es-MX" sz="2800" baseline="-25000" dirty="0"/>
              <a:t>0.01 ;5,10</a:t>
            </a:r>
            <a:r>
              <a:rPr lang="es-MX" altLang="es-MX" sz="2800" dirty="0"/>
              <a:t>  es el cuantil derecho de la distribución F para </a:t>
            </a:r>
            <a:r>
              <a:rPr lang="es-MX" altLang="es-MX" sz="2800" dirty="0">
                <a:latin typeface="Symbol" panose="05050102010706020507" pitchFamily="18" charset="2"/>
              </a:rPr>
              <a:t>a</a:t>
            </a:r>
            <a:r>
              <a:rPr lang="es-MX" altLang="es-MX" sz="2800" dirty="0"/>
              <a:t> = 0.01 con </a:t>
            </a:r>
            <a:r>
              <a:rPr lang="es-MX" altLang="es-MX" sz="2800" i="1" dirty="0">
                <a:latin typeface="Times New Roman" panose="02020603050405020304" pitchFamily="18" charset="0"/>
              </a:rPr>
              <a:t>m</a:t>
            </a:r>
            <a:r>
              <a:rPr lang="es-MX" altLang="es-MX" sz="2800" dirty="0"/>
              <a:t>=5 y </a:t>
            </a:r>
            <a:r>
              <a:rPr lang="es-MX" altLang="es-MX" sz="2800" i="1" dirty="0">
                <a:latin typeface="Times New Roman" panose="02020603050405020304" pitchFamily="18" charset="0"/>
              </a:rPr>
              <a:t>n</a:t>
            </a:r>
            <a:r>
              <a:rPr lang="es-MX" altLang="es-MX" sz="2800" dirty="0"/>
              <a:t>=10 grados de libertad.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Es decir: es el valor tal que hay probabilidad 0.01 de que una variable F con </a:t>
            </a:r>
            <a:r>
              <a:rPr lang="es-MX" altLang="es-MX" sz="2800" i="1" dirty="0">
                <a:latin typeface="Times New Roman" panose="02020603050405020304" pitchFamily="18" charset="0"/>
              </a:rPr>
              <a:t>m</a:t>
            </a:r>
            <a:r>
              <a:rPr lang="es-MX" altLang="es-MX" sz="2800" dirty="0"/>
              <a:t>=5 y </a:t>
            </a:r>
            <a:r>
              <a:rPr lang="es-MX" altLang="es-MX" sz="2800" i="1" dirty="0">
                <a:latin typeface="Times New Roman" panose="02020603050405020304" pitchFamily="18" charset="0"/>
              </a:rPr>
              <a:t>n</a:t>
            </a:r>
            <a:r>
              <a:rPr lang="es-MX" altLang="es-MX" sz="2800" dirty="0"/>
              <a:t>=10 grados de libertad resulte mayor que él.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Es decir, es el valor tal que hay un área de 0.01 a su derecha, bajo la curva de la función de densidad de una variable F con </a:t>
            </a:r>
            <a:r>
              <a:rPr lang="es-MX" altLang="es-MX" sz="2800" i="1" dirty="0">
                <a:latin typeface="Times New Roman" panose="02020603050405020304" pitchFamily="18" charset="0"/>
              </a:rPr>
              <a:t>m</a:t>
            </a:r>
            <a:r>
              <a:rPr lang="es-MX" altLang="es-MX" sz="2800" dirty="0"/>
              <a:t>=5 y </a:t>
            </a:r>
            <a:r>
              <a:rPr lang="es-MX" altLang="es-MX" sz="2800" i="1" dirty="0">
                <a:latin typeface="Times New Roman" panose="02020603050405020304" pitchFamily="18" charset="0"/>
              </a:rPr>
              <a:t>n</a:t>
            </a:r>
            <a:r>
              <a:rPr lang="es-MX" altLang="es-MX" sz="2800" dirty="0"/>
              <a:t>=10 .</a:t>
            </a:r>
          </a:p>
          <a:p>
            <a:pPr lvl="1" eaLnBrk="1" hangingPunct="1">
              <a:lnSpc>
                <a:spcPct val="80000"/>
              </a:lnSpc>
            </a:pPr>
            <a:r>
              <a:rPr lang="es-MX" altLang="es-MX" sz="2800" dirty="0"/>
              <a:t>Usando PQRS o R vemos que F</a:t>
            </a:r>
            <a:r>
              <a:rPr lang="es-MX" altLang="es-MX" sz="2800" baseline="-25000" dirty="0"/>
              <a:t>0.01 ;5,10</a:t>
            </a:r>
            <a:r>
              <a:rPr lang="es-MX" altLang="es-MX" sz="2800" dirty="0"/>
              <a:t>  = 5.64 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2A35FC-0013-403F-86E9-4F90D5F6C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57BC-7DCC-4653-93DB-D2E678FC936F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F72852-B392-478C-8D2E-886EFF84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62B2B-5CDF-4DCD-984A-AD568261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26</a:t>
            </a:fld>
            <a:endParaRPr 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16DD3-7841-44AD-B63E-08ED7A11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323A3F-FF3C-4534-ABA5-FAE6A78E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Elabore un programa en R para obtener los siguientes cuantiles (derechos)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3200" dirty="0"/>
              <a:t>X ~ X</a:t>
            </a:r>
            <a:r>
              <a:rPr lang="es-MX" sz="3200" baseline="30000" dirty="0"/>
              <a:t>2</a:t>
            </a:r>
            <a:r>
              <a:rPr lang="es-MX" sz="3200" dirty="0"/>
              <a:t>(20); P(X &gt; x0) = 0.05 </a:t>
            </a:r>
            <a:r>
              <a:rPr lang="es-MX" sz="3200" dirty="0">
                <a:solidFill>
                  <a:srgbClr val="FF0000"/>
                </a:solidFill>
              </a:rPr>
              <a:t>R = x0 </a:t>
            </a:r>
            <a:r>
              <a:rPr lang="es-MX" sz="3200">
                <a:solidFill>
                  <a:srgbClr val="FF0000"/>
                </a:solidFill>
              </a:rPr>
              <a:t>= 31.410</a:t>
            </a:r>
            <a:endParaRPr lang="es-MX" sz="32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s-MX" sz="3200" dirty="0"/>
              <a:t>T ~ T(31); P(T &gt; t0) = 0.001 </a:t>
            </a:r>
            <a:r>
              <a:rPr lang="es-MX" sz="3200" dirty="0">
                <a:solidFill>
                  <a:srgbClr val="FF0000"/>
                </a:solidFill>
              </a:rPr>
              <a:t>R = t0 = 3.375</a:t>
            </a:r>
            <a:endParaRPr lang="es-MX" sz="3200" dirty="0"/>
          </a:p>
          <a:p>
            <a:pPr marL="514350" indent="-514350">
              <a:buFont typeface="+mj-lt"/>
              <a:buAutoNum type="alphaLcParenR"/>
            </a:pPr>
            <a:r>
              <a:rPr lang="es-MX" sz="3200" dirty="0"/>
              <a:t>F ~ F(6,9); P(F &gt; f0) = 0.134 </a:t>
            </a:r>
            <a:r>
              <a:rPr lang="es-MX" sz="3200" dirty="0">
                <a:solidFill>
                  <a:srgbClr val="FF0000"/>
                </a:solidFill>
              </a:rPr>
              <a:t>R = f0 = 2.234</a:t>
            </a:r>
            <a:endParaRPr lang="es-MX" sz="32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295540-DB22-4A16-82D8-675C104A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3123-E480-4A08-82FD-967E06184D04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FAFED-0393-4965-84D4-2040F587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E25D5-D7E3-46A9-84B3-A476E256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4971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A8D9DEE-9156-46E7-B5C4-0F5A8CDEF6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606676"/>
            <a:ext cx="7772400" cy="993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MX" altLang="es-MX"/>
              <a:t> ** Distribución Exponencial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EFE88BCA-B414-4643-883B-1EC9F5236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Exponencial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F27AF606-7B58-40FE-A892-AF301D9C7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Se dice que X tiene una distribución exponencial si tiene las siguiente forma:</a:t>
            </a: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356F41B5-BE0C-4FE3-B8DC-B2EEFEDC37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1" y="3429001"/>
          <a:ext cx="39608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08100" imgH="228600" progId="Equation.DSMT4">
                  <p:embed/>
                </p:oleObj>
              </mc:Choice>
              <mc:Fallback>
                <p:oleObj name="Equation" r:id="rId3" imgW="1308100" imgH="228600" progId="Equation.DSMT4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356F41B5-BE0C-4FE3-B8DC-B2EEFEDC37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3429001"/>
                        <a:ext cx="3960813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9E4E2698-21D4-4F5B-AE2D-285EFA3B4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4419600"/>
          <a:ext cx="52451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26451" imgH="393529" progId="Equation.DSMT4">
                  <p:embed/>
                </p:oleObj>
              </mc:Choice>
              <mc:Fallback>
                <p:oleObj name="Equation" r:id="rId5" imgW="1726451" imgH="393529" progId="Equation.DSMT4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9E4E2698-21D4-4F5B-AE2D-285EFA3B4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19600"/>
                        <a:ext cx="524510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6">
            <a:extLst>
              <a:ext uri="{FF2B5EF4-FFF2-40B4-BE49-F238E27FC236}">
                <a16:creationId xmlns:a16="http://schemas.microsoft.com/office/drawing/2014/main" id="{DF92FCAE-7A5A-4832-BAA2-E1D16FA52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8200" y="4724400"/>
          <a:ext cx="1252538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418918" imgH="393529" progId="Equation.3">
                  <p:embed/>
                </p:oleObj>
              </mc:Choice>
              <mc:Fallback>
                <p:oleObj name="Ecuación" r:id="rId7" imgW="418918" imgH="393529" progId="Equation.3">
                  <p:embed/>
                  <p:pic>
                    <p:nvPicPr>
                      <p:cNvPr id="104454" name="Object 6">
                        <a:extLst>
                          <a:ext uri="{FF2B5EF4-FFF2-40B4-BE49-F238E27FC236}">
                            <a16:creationId xmlns:a16="http://schemas.microsoft.com/office/drawing/2014/main" id="{DF92FCAE-7A5A-4832-BAA2-E1D16FA52B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4724400"/>
                        <a:ext cx="1252538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7">
            <a:extLst>
              <a:ext uri="{FF2B5EF4-FFF2-40B4-BE49-F238E27FC236}">
                <a16:creationId xmlns:a16="http://schemas.microsoft.com/office/drawing/2014/main" id="{2D82CA0B-DA3A-4854-98DE-2C7D3463F0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1" y="3429000"/>
          <a:ext cx="1827213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596641" imgH="393529" progId="Equation.3">
                  <p:embed/>
                </p:oleObj>
              </mc:Choice>
              <mc:Fallback>
                <p:oleObj r:id="rId9" imgW="596641" imgH="393529" progId="Equation.3">
                  <p:embed/>
                  <p:pic>
                    <p:nvPicPr>
                      <p:cNvPr id="104455" name="Object 7">
                        <a:extLst>
                          <a:ext uri="{FF2B5EF4-FFF2-40B4-BE49-F238E27FC236}">
                            <a16:creationId xmlns:a16="http://schemas.microsoft.com/office/drawing/2014/main" id="{2D82CA0B-DA3A-4854-98DE-2C7D3463F0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1" y="3429000"/>
                        <a:ext cx="1827213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872730-5DF8-4BD8-B3DF-93FF846D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0BF77-465A-47A8-BEBE-3500B9C2EC1A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093308-5A83-4ED6-838E-E2AD59C5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20B720-06E6-4B78-904B-DCD64A71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29</a:t>
            </a:fld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2B0F5-8733-492E-9AF8-7F7FAA99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Distribución ji-cuadrada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59750-3274-441E-B9B8-461ED060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4000" b="1" dirty="0"/>
              <a:t>Teorema 1.</a:t>
            </a:r>
            <a:r>
              <a:rPr lang="es-ES" sz="4000" dirty="0"/>
              <a:t> Si una variable aleatoria 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000" dirty="0"/>
              <a:t> sigue la distribución normal estándar, entonces la variable aleatoria 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4000" dirty="0"/>
              <a:t> sigue la distribución ji-cuadrada con 1 grado de libertad</a:t>
            </a:r>
          </a:p>
          <a:p>
            <a:r>
              <a:rPr lang="es-ES" sz="4000" b="1" dirty="0"/>
              <a:t>Teorema 2.</a:t>
            </a:r>
            <a:r>
              <a:rPr lang="es-ES" sz="4000" dirty="0"/>
              <a:t> Si 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s-E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 , </a:t>
            </a:r>
            <a:r>
              <a:rPr lang="es-E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4000" dirty="0"/>
              <a:t>siguen la distribución Normal estándar, entonces 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es-E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X</a:t>
            </a:r>
            <a:r>
              <a:rPr lang="es-ES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… + </a:t>
            </a:r>
            <a:r>
              <a:rPr lang="es-ES" sz="4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" sz="4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4000" dirty="0"/>
              <a:t>sigue la distribución ji-cuadrada con </a:t>
            </a:r>
            <a:r>
              <a:rPr lang="es-E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" sz="4000" dirty="0"/>
              <a:t> grados de libertad</a:t>
            </a:r>
            <a:endParaRPr lang="es-MX" sz="4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0EDFF8-DA3F-48C6-978B-778A9A9D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35EE-382A-4D07-9218-C76C127F1F0A}" type="datetime1">
              <a:rPr lang="es-MX" smtClean="0"/>
              <a:t>29/09/2021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58A51D-221D-4D0B-BD99-C39C28EC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4D3D2-3342-41F1-A795-B3A08464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487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8CF28987-F71D-4C29-B2C8-1AA2671B0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Exponencial</a:t>
            </a:r>
          </a:p>
        </p:txBody>
      </p:sp>
      <p:graphicFrame>
        <p:nvGraphicFramePr>
          <p:cNvPr id="105475" name="Object 3">
            <a:extLst>
              <a:ext uri="{FF2B5EF4-FFF2-40B4-BE49-F238E27FC236}">
                <a16:creationId xmlns:a16="http://schemas.microsoft.com/office/drawing/2014/main" id="{E619B626-9DC5-4A38-8FE5-7F5BE7F31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4776" y="2098676"/>
          <a:ext cx="23907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787400" imgH="228600" progId="Equation.3">
                  <p:embed/>
                </p:oleObj>
              </mc:Choice>
              <mc:Fallback>
                <p:oleObj name="Ecuación" r:id="rId3" imgW="787400" imgH="228600" progId="Equation.3">
                  <p:embed/>
                  <p:pic>
                    <p:nvPicPr>
                      <p:cNvPr id="105475" name="Object 3">
                        <a:extLst>
                          <a:ext uri="{FF2B5EF4-FFF2-40B4-BE49-F238E27FC236}">
                            <a16:creationId xmlns:a16="http://schemas.microsoft.com/office/drawing/2014/main" id="{E619B626-9DC5-4A38-8FE5-7F5BE7F313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776" y="2098676"/>
                        <a:ext cx="23907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Object 4">
            <a:extLst>
              <a:ext uri="{FF2B5EF4-FFF2-40B4-BE49-F238E27FC236}">
                <a16:creationId xmlns:a16="http://schemas.microsoft.com/office/drawing/2014/main" id="{E4994ECF-C2FC-4964-BF3C-F2A41AB483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75" y="1341438"/>
          <a:ext cx="4114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GWIN StatFolios" r:id="rId5" imgW="9572625" imgH="5314950" progId="SGStatFolio">
                  <p:embed/>
                </p:oleObj>
              </mc:Choice>
              <mc:Fallback>
                <p:oleObj name="SGWIN StatFolios" r:id="rId5" imgW="9572625" imgH="5314950" progId="SGStatFolio">
                  <p:embed/>
                  <p:pic>
                    <p:nvPicPr>
                      <p:cNvPr id="105476" name="Object 4">
                        <a:extLst>
                          <a:ext uri="{FF2B5EF4-FFF2-40B4-BE49-F238E27FC236}">
                            <a16:creationId xmlns:a16="http://schemas.microsoft.com/office/drawing/2014/main" id="{E4994ECF-C2FC-4964-BF3C-F2A41AB483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50" t="15759" r="18750" b="18950"/>
                      <a:stretch>
                        <a:fillRect/>
                      </a:stretch>
                    </p:blipFill>
                    <p:spPr bwMode="auto">
                      <a:xfrm>
                        <a:off x="3000375" y="1341438"/>
                        <a:ext cx="4114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5477" name="Picture 5" descr="exp">
            <a:extLst>
              <a:ext uri="{FF2B5EF4-FFF2-40B4-BE49-F238E27FC236}">
                <a16:creationId xmlns:a16="http://schemas.microsoft.com/office/drawing/2014/main" id="{ACB2FD20-601A-4E2F-BEB7-3698D7914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644900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10CF63F-FED1-4349-A475-C20B1A65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E4A4-B6EE-4E00-BE44-EFABBB00E579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C53702-E067-494C-A281-96273C22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B9A5D-190B-407C-85A4-966A22F7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30</a:t>
            </a:fld>
            <a:endParaRPr 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DD21015-CB89-4F38-BB0C-BA115AF30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Exponencial</a:t>
            </a:r>
          </a:p>
        </p:txBody>
      </p:sp>
      <p:graphicFrame>
        <p:nvGraphicFramePr>
          <p:cNvPr id="106499" name="Object 3">
            <a:extLst>
              <a:ext uri="{FF2B5EF4-FFF2-40B4-BE49-F238E27FC236}">
                <a16:creationId xmlns:a16="http://schemas.microsoft.com/office/drawing/2014/main" id="{CFB09C41-9349-4442-9C29-EA31F01A8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2850" y="2395539"/>
          <a:ext cx="26924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889000" imgH="228600" progId="Equation.3">
                  <p:embed/>
                </p:oleObj>
              </mc:Choice>
              <mc:Fallback>
                <p:oleObj name="Ecuación" r:id="rId3" imgW="889000" imgH="228600" progId="Equation.3">
                  <p:embed/>
                  <p:pic>
                    <p:nvPicPr>
                      <p:cNvPr id="106499" name="Object 3">
                        <a:extLst>
                          <a:ext uri="{FF2B5EF4-FFF2-40B4-BE49-F238E27FC236}">
                            <a16:creationId xmlns:a16="http://schemas.microsoft.com/office/drawing/2014/main" id="{CFB09C41-9349-4442-9C29-EA31F01A8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2850" y="2395539"/>
                        <a:ext cx="269240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0" name="Object 4">
            <a:extLst>
              <a:ext uri="{FF2B5EF4-FFF2-40B4-BE49-F238E27FC236}">
                <a16:creationId xmlns:a16="http://schemas.microsoft.com/office/drawing/2014/main" id="{707E871E-3588-4B98-9DA7-F91A55F589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1484314"/>
          <a:ext cx="4038600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GWIN StatFolios" r:id="rId5" imgW="9572625" imgH="5248275" progId="SGStatFolio">
                  <p:embed/>
                </p:oleObj>
              </mc:Choice>
              <mc:Fallback>
                <p:oleObj name="SGWIN StatFolios" r:id="rId5" imgW="9572625" imgH="5248275" progId="SGStatFolio">
                  <p:embed/>
                  <p:pic>
                    <p:nvPicPr>
                      <p:cNvPr id="106500" name="Object 4">
                        <a:extLst>
                          <a:ext uri="{FF2B5EF4-FFF2-40B4-BE49-F238E27FC236}">
                            <a16:creationId xmlns:a16="http://schemas.microsoft.com/office/drawing/2014/main" id="{707E871E-3588-4B98-9DA7-F91A55F589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999" t="19905" r="18750" b="18242"/>
                      <a:stretch>
                        <a:fillRect/>
                      </a:stretch>
                    </p:blipFill>
                    <p:spPr bwMode="auto">
                      <a:xfrm>
                        <a:off x="2640013" y="1484314"/>
                        <a:ext cx="4038600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501" name="Picture 5" descr="expDist">
            <a:extLst>
              <a:ext uri="{FF2B5EF4-FFF2-40B4-BE49-F238E27FC236}">
                <a16:creationId xmlns:a16="http://schemas.microsoft.com/office/drawing/2014/main" id="{B813F63C-2A09-408B-8A72-A27A7721FE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573463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0462BD-404B-4149-81ED-494E940E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E2ED-28EA-443A-8AB8-A84CCB01BFC4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D67DDC-49B9-4557-BE79-C6EF37C2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8C6C18-C82B-456E-AD15-CDB74DCA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31</a:t>
            </a:fld>
            <a:endParaRPr 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DA27358A-E870-4EB0-BA0D-B2E9F8A69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Ejemplo de v.a. exponencial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54142E73-916A-475B-9F27-1191ADC1C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s-MX"/>
              <a:t>Suponga que el tiempo de respuesta X en cierta Terminal de computadora en línea tiene una distribución exponencial con tiempo esperado de respuesta igual a 5 s.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/>
              <a:t>Entonces E(X)=1/</a:t>
            </a:r>
            <a:r>
              <a:rPr lang="es-MX" altLang="es-MX">
                <a:latin typeface="Symbol" panose="05050102010706020507" pitchFamily="18" charset="2"/>
              </a:rPr>
              <a:t>l</a:t>
            </a:r>
            <a:r>
              <a:rPr lang="es-MX" altLang="es-MX"/>
              <a:t>=5 por lo cual </a:t>
            </a:r>
            <a:r>
              <a:rPr lang="es-MX" altLang="es-MX">
                <a:latin typeface="Symbol" panose="05050102010706020507" pitchFamily="18" charset="2"/>
              </a:rPr>
              <a:t>l</a:t>
            </a:r>
            <a:r>
              <a:rPr lang="es-MX" altLang="es-MX"/>
              <a:t>=.2.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/>
              <a:t>Determine la  probabilidad de que el tiempo de respuesta sea a lo sumo 10.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FFD251-C2C8-4622-88D4-00DF3B8D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B37B-C125-49AE-808F-8783BA57C793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BB8B6D1-90EC-48C9-ABA7-09E0C0F8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FED78B-8E1E-4E68-A408-A7D0D937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32</a:t>
            </a:fld>
            <a:endParaRPr lang="es-MX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5117E566-38ED-4882-B0F6-3772084C2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Ejemplo de v.a. exponencial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473F003-7E2C-4F3B-A3A4-D5508903C3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  <a:p>
            <a:pPr eaLnBrk="1" hangingPunct="1"/>
            <a:endParaRPr lang="es-MX" altLang="es-MX"/>
          </a:p>
          <a:p>
            <a:pPr eaLnBrk="1" hangingPunct="1"/>
            <a:r>
              <a:rPr lang="es-MX" altLang="es-MX"/>
              <a:t>Determine la probabilidad de que el tiempo de respuesta este entre 5 y 10.</a:t>
            </a:r>
          </a:p>
          <a:p>
            <a:pPr eaLnBrk="1" hangingPunct="1"/>
            <a:endParaRPr lang="es-MX" altLang="es-MX"/>
          </a:p>
        </p:txBody>
      </p:sp>
      <p:graphicFrame>
        <p:nvGraphicFramePr>
          <p:cNvPr id="108548" name="Object 4">
            <a:extLst>
              <a:ext uri="{FF2B5EF4-FFF2-40B4-BE49-F238E27FC236}">
                <a16:creationId xmlns:a16="http://schemas.microsoft.com/office/drawing/2014/main" id="{7D8F302A-993D-4CE8-8A33-DF124902D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8350" y="2155826"/>
          <a:ext cx="81153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606800" imgH="228600" progId="Equation.3">
                  <p:embed/>
                </p:oleObj>
              </mc:Choice>
              <mc:Fallback>
                <p:oleObj name="Ecuación" r:id="rId3" imgW="3606800" imgH="228600" progId="Equation.3">
                  <p:embed/>
                  <p:pic>
                    <p:nvPicPr>
                      <p:cNvPr id="108548" name="Object 4">
                        <a:extLst>
                          <a:ext uri="{FF2B5EF4-FFF2-40B4-BE49-F238E27FC236}">
                            <a16:creationId xmlns:a16="http://schemas.microsoft.com/office/drawing/2014/main" id="{7D8F302A-993D-4CE8-8A33-DF124902D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155826"/>
                        <a:ext cx="81153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>
            <a:extLst>
              <a:ext uri="{FF2B5EF4-FFF2-40B4-BE49-F238E27FC236}">
                <a16:creationId xmlns:a16="http://schemas.microsoft.com/office/drawing/2014/main" id="{FB0C5B27-FC93-40CC-B53A-B0BEC7498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9514" y="4572000"/>
          <a:ext cx="7291387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959100" imgH="457200" progId="Equation.3">
                  <p:embed/>
                </p:oleObj>
              </mc:Choice>
              <mc:Fallback>
                <p:oleObj name="Ecuación" r:id="rId5" imgW="2959100" imgH="457200" progId="Equation.3">
                  <p:embed/>
                  <p:pic>
                    <p:nvPicPr>
                      <p:cNvPr id="108549" name="Object 5">
                        <a:extLst>
                          <a:ext uri="{FF2B5EF4-FFF2-40B4-BE49-F238E27FC236}">
                            <a16:creationId xmlns:a16="http://schemas.microsoft.com/office/drawing/2014/main" id="{FB0C5B27-FC93-40CC-B53A-B0BEC7498B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514" y="4572000"/>
                        <a:ext cx="7291387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D5166A-64C9-4AB7-B747-994B55DF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8FD1-9BDB-4FC1-8F78-CDA67F73602C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32C700-68A2-4677-90E0-CA78B06F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158AF2-8CD8-4626-BB3C-693C392C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33</a:t>
            </a:fld>
            <a:endParaRPr lang="es-MX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C0570AAE-B8A8-4B1E-B84F-2193D1515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Aplicaciones de la distribución exponencial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DBB6D7C-E98C-46DD-8F5F-063E3066DD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La distribución exponencial se utiliza con frecuencia como modelo para la distribución de tiempos entre la presentación de eventos sucesivos, como es el caso de clientes que llegan a un taller de servicio o llamadas que entran en un conmutador. 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20B0F4-A242-43BE-97D1-56EDBABA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F4A3A-0F49-4E00-9A69-0B4861ECED48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3109234-BD7D-4420-9F72-229FD53B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DAC9D-8BC8-46FF-BE0A-A12CA993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34</a:t>
            </a:fld>
            <a:endParaRPr lang="es-MX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6EFE86FA-0850-4CC7-95F1-112FC9E94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Aplicaciones de la distribución exponencial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46E4BF3-6532-444F-AA83-7853D6D8D5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271839"/>
            <a:ext cx="8229600" cy="28543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ES" altLang="es-MX" b="1"/>
              <a:t>Ejemplo:</a:t>
            </a:r>
            <a:r>
              <a:rPr lang="es-ES" altLang="es-MX"/>
              <a:t> Fabricación continua de conductor de cobre.</a:t>
            </a:r>
          </a:p>
          <a:p>
            <a:pPr lvl="1" eaLnBrk="1" hangingPunct="1">
              <a:buFontTx/>
              <a:buNone/>
            </a:pPr>
            <a:r>
              <a:rPr lang="es-ES" altLang="es-MX">
                <a:latin typeface="Symbol" panose="05050102010706020507" pitchFamily="18" charset="2"/>
                <a:sym typeface="Symbol" panose="05050102010706020507" pitchFamily="18" charset="2"/>
              </a:rPr>
              <a:t></a:t>
            </a:r>
            <a:r>
              <a:rPr lang="es-ES" altLang="es-MX"/>
              <a:t> = Número medio de defectos cada 100 m</a:t>
            </a:r>
          </a:p>
          <a:p>
            <a:pPr lvl="1" eaLnBrk="1" hangingPunct="1">
              <a:buFontTx/>
              <a:buNone/>
            </a:pPr>
            <a:r>
              <a:rPr lang="es-ES" altLang="es-MX"/>
              <a:t>T = “Distancia entre dos defectos”</a:t>
            </a:r>
            <a:endParaRPr lang="es-MX" altLang="es-MX"/>
          </a:p>
        </p:txBody>
      </p:sp>
      <p:pic>
        <p:nvPicPr>
          <p:cNvPr id="110596" name="Picture 4">
            <a:extLst>
              <a:ext uri="{FF2B5EF4-FFF2-40B4-BE49-F238E27FC236}">
                <a16:creationId xmlns:a16="http://schemas.microsoft.com/office/drawing/2014/main" id="{966D0983-4B8B-4363-8890-770D2456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844676"/>
            <a:ext cx="62388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ACF8E4-6F81-4940-9E7B-C8EF2149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29851-21EF-4D66-B264-275F61836525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2AAFAA-1D2A-4786-AF4A-942ACDD7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FC3455-08BE-4873-AF35-4226F746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35</a:t>
            </a:fld>
            <a:endParaRPr lang="es-MX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07DD80D3-0FB1-4ACD-A082-7F487FCF8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Propiedades (Exponencial)</a:t>
            </a:r>
            <a:endParaRPr lang="en-US" altLang="es-MX"/>
          </a:p>
        </p:txBody>
      </p:sp>
      <p:pic>
        <p:nvPicPr>
          <p:cNvPr id="111619" name="Picture 3">
            <a:extLst>
              <a:ext uri="{FF2B5EF4-FFF2-40B4-BE49-F238E27FC236}">
                <a16:creationId xmlns:a16="http://schemas.microsoft.com/office/drawing/2014/main" id="{1DA3A1F7-F6FF-43A5-9837-C944E18806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10" y="1846263"/>
            <a:ext cx="6122305" cy="4022725"/>
          </a:xfr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DA8634-1EE6-488A-86FA-718A4A5A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151F-0350-496F-B510-A6527395CF0F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A301D5-3161-401F-A576-9EBD004E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C86CFD-36FD-4B8E-AB5D-D8C7DEA0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36</a:t>
            </a:fld>
            <a:endParaRPr 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E6C95AD-ABB6-4F42-8AE4-870D0A7CA5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606676"/>
            <a:ext cx="7772400" cy="993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MX" altLang="es-MX"/>
              <a:t>*** Distribución Weibull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8FAA99D5-509B-4641-94CD-60C1A8B10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Weibull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DCADC0A-1298-44FE-8EA7-A536BAFAF9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Se dice que X tiene una distribución Weibull si tiene la siguiente forma:</a:t>
            </a:r>
          </a:p>
        </p:txBody>
      </p:sp>
      <p:graphicFrame>
        <p:nvGraphicFramePr>
          <p:cNvPr id="113668" name="Object 4">
            <a:extLst>
              <a:ext uri="{FF2B5EF4-FFF2-40B4-BE49-F238E27FC236}">
                <a16:creationId xmlns:a16="http://schemas.microsoft.com/office/drawing/2014/main" id="{B3F93EF4-7989-4206-BEAD-462668CB8F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1" y="2971800"/>
          <a:ext cx="5807075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700" imgH="508000" progId="Equation.DSMT4">
                  <p:embed/>
                </p:oleObj>
              </mc:Choice>
              <mc:Fallback>
                <p:oleObj name="Equation" r:id="rId3" imgW="1917700" imgH="508000" progId="Equation.DSMT4">
                  <p:embed/>
                  <p:pic>
                    <p:nvPicPr>
                      <p:cNvPr id="113668" name="Object 4">
                        <a:extLst>
                          <a:ext uri="{FF2B5EF4-FFF2-40B4-BE49-F238E27FC236}">
                            <a16:creationId xmlns:a16="http://schemas.microsoft.com/office/drawing/2014/main" id="{B3F93EF4-7989-4206-BEAD-462668CB8F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2971800"/>
                        <a:ext cx="5807075" cy="154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69" name="Object 5">
            <a:extLst>
              <a:ext uri="{FF2B5EF4-FFF2-40B4-BE49-F238E27FC236}">
                <a16:creationId xmlns:a16="http://schemas.microsoft.com/office/drawing/2014/main" id="{625F8F48-62DB-4050-B286-45AD58251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4572001"/>
          <a:ext cx="7559675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89200" imgH="508000" progId="Equation.DSMT4">
                  <p:embed/>
                </p:oleObj>
              </mc:Choice>
              <mc:Fallback>
                <p:oleObj name="Equation" r:id="rId5" imgW="2489200" imgH="508000" progId="Equation.DSMT4">
                  <p:embed/>
                  <p:pic>
                    <p:nvPicPr>
                      <p:cNvPr id="113669" name="Object 5">
                        <a:extLst>
                          <a:ext uri="{FF2B5EF4-FFF2-40B4-BE49-F238E27FC236}">
                            <a16:creationId xmlns:a16="http://schemas.microsoft.com/office/drawing/2014/main" id="{625F8F48-62DB-4050-B286-45AD582518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4572001"/>
                        <a:ext cx="7559675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2687AF-F0ED-4309-9EC0-92A98CF6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4FF9-5980-4A0F-972F-723603FC4FDF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5A11865-A85B-4E14-9D9B-7BC08AFB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196C56-80B0-4B2C-82EE-4B35EBD8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38</a:t>
            </a:fld>
            <a:endParaRPr lang="es-MX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CA7113D4-0A41-4C33-A81C-DCAD09E4C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Weibull</a:t>
            </a:r>
          </a:p>
        </p:txBody>
      </p:sp>
      <p:graphicFrame>
        <p:nvGraphicFramePr>
          <p:cNvPr id="114691" name="Object 3">
            <a:extLst>
              <a:ext uri="{FF2B5EF4-FFF2-40B4-BE49-F238E27FC236}">
                <a16:creationId xmlns:a16="http://schemas.microsoft.com/office/drawing/2014/main" id="{E5BEE8FE-BAB0-4649-A2DD-836F678932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8076" y="4114800"/>
          <a:ext cx="78914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41600" imgH="381000" progId="Equation.DSMT4">
                  <p:embed/>
                </p:oleObj>
              </mc:Choice>
              <mc:Fallback>
                <p:oleObj name="Equation" r:id="rId3" imgW="2641600" imgH="381000" progId="Equation.DSMT4">
                  <p:embed/>
                  <p:pic>
                    <p:nvPicPr>
                      <p:cNvPr id="114691" name="Object 3">
                        <a:extLst>
                          <a:ext uri="{FF2B5EF4-FFF2-40B4-BE49-F238E27FC236}">
                            <a16:creationId xmlns:a16="http://schemas.microsoft.com/office/drawing/2014/main" id="{E5BEE8FE-BAB0-4649-A2DD-836F67893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6" y="4114800"/>
                        <a:ext cx="78914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Object 4">
            <a:extLst>
              <a:ext uri="{FF2B5EF4-FFF2-40B4-BE49-F238E27FC236}">
                <a16:creationId xmlns:a16="http://schemas.microsoft.com/office/drawing/2014/main" id="{18E2508C-FECC-47A9-829C-C42AB0F38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1" y="2286001"/>
          <a:ext cx="369252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6500" imgH="279400" progId="Equation.DSMT4">
                  <p:embed/>
                </p:oleObj>
              </mc:Choice>
              <mc:Fallback>
                <p:oleObj name="Equation" r:id="rId5" imgW="1206500" imgH="279400" progId="Equation.DSMT4">
                  <p:embed/>
                  <p:pic>
                    <p:nvPicPr>
                      <p:cNvPr id="114692" name="Object 4">
                        <a:extLst>
                          <a:ext uri="{FF2B5EF4-FFF2-40B4-BE49-F238E27FC236}">
                            <a16:creationId xmlns:a16="http://schemas.microsoft.com/office/drawing/2014/main" id="{18E2508C-FECC-47A9-829C-C42AB0F383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2286001"/>
                        <a:ext cx="369252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61B9E0-4D26-4988-8914-54D30BE9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E49B-A26A-479B-97BF-4AE9FC5FC225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516E52-5726-4BB5-815F-776557CB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34F608-EE75-4CAB-9B20-A940AE30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39</a:t>
            </a:fld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E06870B-51FF-4B2B-ABA4-549EAD78F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Ji-cuadrada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B897A5B-30CA-4384-A089-9EDB8E8D8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s-MX" altLang="es-MX" sz="3600" dirty="0"/>
              <a:t>Se dice que </a:t>
            </a:r>
            <a:r>
              <a:rPr lang="es-MX" altLang="es-MX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MX" altLang="es-MX" sz="3600" dirty="0"/>
              <a:t> tiene una distribución Ji-cuadrada con </a:t>
            </a:r>
            <a:r>
              <a:rPr lang="es-MX" altLang="es-MX" sz="3600" dirty="0">
                <a:latin typeface="Symbol" panose="05050102010706020507" pitchFamily="18" charset="2"/>
              </a:rPr>
              <a:t>n</a:t>
            </a:r>
            <a:r>
              <a:rPr lang="es-MX" altLang="es-MX" sz="3600" dirty="0"/>
              <a:t> grados de libertad si tiene las siguiente forma:</a:t>
            </a:r>
          </a:p>
          <a:p>
            <a:pPr eaLnBrk="1" hangingPunct="1"/>
            <a:endParaRPr lang="es-MX" altLang="es-MX" sz="3600" dirty="0"/>
          </a:p>
          <a:p>
            <a:pPr eaLnBrk="1" hangingPunct="1"/>
            <a:endParaRPr lang="es-MX" altLang="es-MX" sz="3600" dirty="0"/>
          </a:p>
        </p:txBody>
      </p:sp>
      <p:graphicFrame>
        <p:nvGraphicFramePr>
          <p:cNvPr id="78852" name="Object 4">
            <a:extLst>
              <a:ext uri="{FF2B5EF4-FFF2-40B4-BE49-F238E27FC236}">
                <a16:creationId xmlns:a16="http://schemas.microsoft.com/office/drawing/2014/main" id="{A43120DA-9758-4D02-A800-18306905F4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3213101"/>
          <a:ext cx="6337300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838200" progId="Equation.DSMT4">
                  <p:embed/>
                </p:oleObj>
              </mc:Choice>
              <mc:Fallback>
                <p:oleObj name="Equation" r:id="rId3" imgW="2146300" imgH="838200" progId="Equation.DSMT4">
                  <p:embed/>
                  <p:pic>
                    <p:nvPicPr>
                      <p:cNvPr id="78852" name="Object 4">
                        <a:extLst>
                          <a:ext uri="{FF2B5EF4-FFF2-40B4-BE49-F238E27FC236}">
                            <a16:creationId xmlns:a16="http://schemas.microsoft.com/office/drawing/2014/main" id="{A43120DA-9758-4D02-A800-18306905F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3213101"/>
                        <a:ext cx="6337300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B5CCD8AD-A7F0-4133-99F9-62C54248885F}"/>
              </a:ext>
            </a:extLst>
          </p:cNvPr>
          <p:cNvSpPr txBox="1"/>
          <p:nvPr/>
        </p:nvSpPr>
        <p:spPr>
          <a:xfrm>
            <a:off x="3108959" y="4151819"/>
            <a:ext cx="29542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6330D1-69AC-4F46-AE6B-E9AFA88A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47BA-4C34-4438-AC09-8CDA2CD57321}" type="datetime1">
              <a:rPr lang="es-MX" smtClean="0"/>
              <a:t>29/09/2021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B3DB1B-B9AF-45E0-ACD5-58956F92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796426-ED2C-4B21-8737-0A49730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</a:t>
            </a:fld>
            <a:endParaRPr lang="es-MX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17B132B-D248-4F40-8A45-D0DA7D2FD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Weibull</a:t>
            </a:r>
          </a:p>
        </p:txBody>
      </p:sp>
      <p:graphicFrame>
        <p:nvGraphicFramePr>
          <p:cNvPr id="115715" name="Object 3">
            <a:extLst>
              <a:ext uri="{FF2B5EF4-FFF2-40B4-BE49-F238E27FC236}">
                <a16:creationId xmlns:a16="http://schemas.microsoft.com/office/drawing/2014/main" id="{847797AC-BF84-4D26-871B-2A4A60D31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752600"/>
          <a:ext cx="4114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GWIN StatFolios" r:id="rId3" imgW="9572625" imgH="5314950" progId="SGStatFolio">
                  <p:embed/>
                </p:oleObj>
              </mc:Choice>
              <mc:Fallback>
                <p:oleObj name="SGWIN StatFolios" r:id="rId3" imgW="9572625" imgH="5314950" progId="SGStatFolio">
                  <p:embed/>
                  <p:pic>
                    <p:nvPicPr>
                      <p:cNvPr id="115715" name="Object 3">
                        <a:extLst>
                          <a:ext uri="{FF2B5EF4-FFF2-40B4-BE49-F238E27FC236}">
                            <a16:creationId xmlns:a16="http://schemas.microsoft.com/office/drawing/2014/main" id="{847797AC-BF84-4D26-871B-2A4A60D31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50" t="16229" r="18750" b="18480"/>
                      <a:stretch>
                        <a:fillRect/>
                      </a:stretch>
                    </p:blipFill>
                    <p:spPr bwMode="auto">
                      <a:xfrm>
                        <a:off x="4267200" y="1752600"/>
                        <a:ext cx="4114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6" name="Object 4">
            <a:extLst>
              <a:ext uri="{FF2B5EF4-FFF2-40B4-BE49-F238E27FC236}">
                <a16:creationId xmlns:a16="http://schemas.microsoft.com/office/drawing/2014/main" id="{C34204BF-8702-462F-A731-FB90A5C7F2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191000"/>
          <a:ext cx="41148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GWIN StatFolios" r:id="rId5" imgW="9572625" imgH="5248275" progId="SGStatFolio">
                  <p:embed/>
                </p:oleObj>
              </mc:Choice>
              <mc:Fallback>
                <p:oleObj name="SGWIN StatFolios" r:id="rId5" imgW="9572625" imgH="5248275" progId="SGStatFolio">
                  <p:embed/>
                  <p:pic>
                    <p:nvPicPr>
                      <p:cNvPr id="115716" name="Object 4">
                        <a:extLst>
                          <a:ext uri="{FF2B5EF4-FFF2-40B4-BE49-F238E27FC236}">
                            <a16:creationId xmlns:a16="http://schemas.microsoft.com/office/drawing/2014/main" id="{C34204BF-8702-462F-A731-FB90A5C7F2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750" t="15819" r="18750" b="18053"/>
                      <a:stretch>
                        <a:fillRect/>
                      </a:stretch>
                    </p:blipFill>
                    <p:spPr bwMode="auto">
                      <a:xfrm>
                        <a:off x="4267200" y="4191000"/>
                        <a:ext cx="41148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E779DE-E3EE-4160-A7CE-FFCE159E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8373-49B5-4BFE-80EC-591DABAB9B26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207E09D-6C1B-4438-92F9-9ABC8CA3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D74F73-554E-4F8B-B4A5-0F1AEFA3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40</a:t>
            </a:fld>
            <a:endParaRPr 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EB07B915-C3DE-4468-A409-BB0B91E60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Función Gama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24F344F-124E-4497-9AA1-B87F5F6AC6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2857501"/>
            <a:ext cx="8229600" cy="32686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MX" altLang="es-MX"/>
              <a:t>	Pero en el caso en que x es entero entonces:</a:t>
            </a:r>
          </a:p>
        </p:txBody>
      </p:sp>
      <p:graphicFrame>
        <p:nvGraphicFramePr>
          <p:cNvPr id="116740" name="Object 4">
            <a:extLst>
              <a:ext uri="{FF2B5EF4-FFF2-40B4-BE49-F238E27FC236}">
                <a16:creationId xmlns:a16="http://schemas.microsoft.com/office/drawing/2014/main" id="{B676AB54-359E-4E4E-A341-10E20F5DE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4250" y="1752600"/>
          <a:ext cx="30607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700" imgH="469900" progId="Equation.DSMT4">
                  <p:embed/>
                </p:oleObj>
              </mc:Choice>
              <mc:Fallback>
                <p:oleObj name="Equation" r:id="rId3" imgW="1155700" imgH="469900" progId="Equation.DSMT4">
                  <p:embed/>
                  <p:pic>
                    <p:nvPicPr>
                      <p:cNvPr id="116740" name="Object 4">
                        <a:extLst>
                          <a:ext uri="{FF2B5EF4-FFF2-40B4-BE49-F238E27FC236}">
                            <a16:creationId xmlns:a16="http://schemas.microsoft.com/office/drawing/2014/main" id="{B676AB54-359E-4E4E-A341-10E20F5DE0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1752600"/>
                        <a:ext cx="306070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5">
            <a:extLst>
              <a:ext uri="{FF2B5EF4-FFF2-40B4-BE49-F238E27FC236}">
                <a16:creationId xmlns:a16="http://schemas.microsoft.com/office/drawing/2014/main" id="{59A2D50D-9EB7-47A9-A92F-08BFCCE6C3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7464" y="4400550"/>
          <a:ext cx="24542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6698" imgH="253890" progId="Equation.DSMT4">
                  <p:embed/>
                </p:oleObj>
              </mc:Choice>
              <mc:Fallback>
                <p:oleObj name="Equation" r:id="rId5" imgW="926698" imgH="253890" progId="Equation.DSMT4">
                  <p:embed/>
                  <p:pic>
                    <p:nvPicPr>
                      <p:cNvPr id="116741" name="Object 5">
                        <a:extLst>
                          <a:ext uri="{FF2B5EF4-FFF2-40B4-BE49-F238E27FC236}">
                            <a16:creationId xmlns:a16="http://schemas.microsoft.com/office/drawing/2014/main" id="{59A2D50D-9EB7-47A9-A92F-08BFCCE6C3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4" y="4400550"/>
                        <a:ext cx="24542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B051A1-88C8-4ED7-B743-3653C601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378A-9966-4D63-B115-BC8093E88F85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52BB10-4F45-4EE8-B01B-B43E166A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BA468A-F8F6-4351-8EAA-171300F8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41</a:t>
            </a:fld>
            <a:endParaRPr lang="es-MX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4">
            <a:extLst>
              <a:ext uri="{FF2B5EF4-FFF2-40B4-BE49-F238E27FC236}">
                <a16:creationId xmlns:a16="http://schemas.microsoft.com/office/drawing/2014/main" id="{F5B95B1A-B6FE-4CBF-AE41-1DF6750604E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_tradnl" altLang="es-MX"/>
              <a:t>Resúmenes</a:t>
            </a:r>
            <a:endParaRPr lang="es-ES" altLang="es-MX"/>
          </a:p>
        </p:txBody>
      </p:sp>
      <p:sp>
        <p:nvSpPr>
          <p:cNvPr id="117763" name="Rectangle 5">
            <a:extLst>
              <a:ext uri="{FF2B5EF4-FFF2-40B4-BE49-F238E27FC236}">
                <a16:creationId xmlns:a16="http://schemas.microsoft.com/office/drawing/2014/main" id="{A534D10B-9F39-4E91-9B8C-8B06396EA9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4D575F21-F032-447C-A010-2DFBF7A68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Principales distribuciones de probabilidad discretas</a:t>
            </a:r>
          </a:p>
        </p:txBody>
      </p:sp>
      <p:pic>
        <p:nvPicPr>
          <p:cNvPr id="118787" name="Picture 3">
            <a:extLst>
              <a:ext uri="{FF2B5EF4-FFF2-40B4-BE49-F238E27FC236}">
                <a16:creationId xmlns:a16="http://schemas.microsoft.com/office/drawing/2014/main" id="{DC3713A1-887F-46D9-A92A-E1F8A894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484314"/>
            <a:ext cx="7192962" cy="203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88" name="Picture 4">
            <a:extLst>
              <a:ext uri="{FF2B5EF4-FFF2-40B4-BE49-F238E27FC236}">
                <a16:creationId xmlns:a16="http://schemas.microsoft.com/office/drawing/2014/main" id="{12CEC043-73AE-4834-A0EF-9179A376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3541714"/>
            <a:ext cx="7192962" cy="276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C2518A-8F78-4D92-9498-1B4165DB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24D-8CCA-4B0D-BCFF-79B384E35289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AA07DB-5D5F-4FB5-9A1A-472F3770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37E638-F758-4290-9710-F24B4E4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43</a:t>
            </a:fld>
            <a:endParaRPr lang="es-MX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599C1B9D-BAF2-4271-B686-346DDFD89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Principales distribuciones de probabilidad continuas</a:t>
            </a:r>
          </a:p>
        </p:txBody>
      </p:sp>
      <p:pic>
        <p:nvPicPr>
          <p:cNvPr id="119811" name="Picture 3">
            <a:extLst>
              <a:ext uri="{FF2B5EF4-FFF2-40B4-BE49-F238E27FC236}">
                <a16:creationId xmlns:a16="http://schemas.microsoft.com/office/drawing/2014/main" id="{0C074649-FC22-4F7C-BF59-11796D2A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6" y="1752601"/>
            <a:ext cx="6964363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482A0D3-199D-42E7-B8B9-1D2C22F2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D6A3-ED65-4FDE-92B9-5253A5B83F9C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5BE999-E77A-4CDD-AED7-D809D77E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6D68A8-4DBB-4631-8A00-86AAF7A8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44</a:t>
            </a:fld>
            <a:endParaRPr lang="es-MX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8CEFB53-ACC1-47EB-82E1-445B09E9A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Principales distribuciones de probabilidad continuas</a:t>
            </a:r>
          </a:p>
        </p:txBody>
      </p:sp>
      <p:pic>
        <p:nvPicPr>
          <p:cNvPr id="120835" name="Picture 3">
            <a:extLst>
              <a:ext uri="{FF2B5EF4-FFF2-40B4-BE49-F238E27FC236}">
                <a16:creationId xmlns:a16="http://schemas.microsoft.com/office/drawing/2014/main" id="{D81F94CC-04D2-48D2-9D0F-CE55CC18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20914"/>
            <a:ext cx="7010400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A3E4D8-0738-4E07-8912-160B3CC4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F1E0-283D-42D3-8EEF-3887D7744DB6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FDB792-3171-4CCD-94C4-9621187C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C96687-0833-4367-ADAC-126AB0FA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45</a:t>
            </a:fld>
            <a:endParaRPr lang="es-MX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1 Título">
            <a:extLst>
              <a:ext uri="{FF2B5EF4-FFF2-40B4-BE49-F238E27FC236}">
                <a16:creationId xmlns:a16="http://schemas.microsoft.com/office/drawing/2014/main" id="{9E20D88B-85B8-484A-ADC8-D057192A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Referencias</a:t>
            </a:r>
          </a:p>
        </p:txBody>
      </p:sp>
      <p:sp>
        <p:nvSpPr>
          <p:cNvPr id="121859" name="5 Marcador de contenido">
            <a:extLst>
              <a:ext uri="{FF2B5EF4-FFF2-40B4-BE49-F238E27FC236}">
                <a16:creationId xmlns:a16="http://schemas.microsoft.com/office/drawing/2014/main" id="{FF35428A-11A1-47E4-8884-D2191C1EE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 i="1"/>
              <a:t>Bain, Lee J. &amp; Engelhardt, Max</a:t>
            </a:r>
            <a:r>
              <a:rPr lang="es-MX" altLang="es-MX"/>
              <a:t> </a:t>
            </a:r>
            <a:r>
              <a:rPr lang="es-MX" altLang="es-MX" b="1"/>
              <a:t>Introduction to probability and mathematical statistics.</a:t>
            </a:r>
            <a:r>
              <a:rPr lang="es-MX" altLang="es-MX"/>
              <a:t> PWS-Kent Publishing Company. EUA, 1991</a:t>
            </a:r>
            <a:endParaRPr lang="es-MX" altLang="es-MX" i="1"/>
          </a:p>
          <a:p>
            <a:r>
              <a:rPr lang="es-MX" altLang="es-MX" i="1"/>
              <a:t>Efimov, A; Karakulin, A.; Póspelov, P.; Teréschenko, A.; Vukólov, E.; Zemskov, V. &amp; Zolotarev, Yu.</a:t>
            </a:r>
            <a:r>
              <a:rPr lang="es-MX" altLang="es-MX"/>
              <a:t> </a:t>
            </a:r>
            <a:r>
              <a:rPr lang="es-MX" altLang="es-MX" b="1"/>
              <a:t>Problemas de las matemáticas superiores III.</a:t>
            </a:r>
            <a:r>
              <a:rPr lang="es-MX" altLang="es-MX"/>
              <a:t> Editorial Mir. Moscú, URSS, 1986</a:t>
            </a:r>
          </a:p>
          <a:p>
            <a:r>
              <a:rPr lang="es-MX" altLang="es-MX" sz="2400" i="1"/>
              <a:t>Mood, A. M. &amp; Graybill, F. A. &amp; Boes, D. C. </a:t>
            </a:r>
            <a:r>
              <a:rPr lang="es-MX" altLang="es-MX" sz="2400"/>
              <a:t>(1963) </a:t>
            </a:r>
            <a:r>
              <a:rPr lang="es-MX" altLang="es-MX" sz="2400" b="1"/>
              <a:t>Introduction to the theory of statistics.</a:t>
            </a:r>
            <a:r>
              <a:rPr lang="es-MX" altLang="es-MX" sz="2400"/>
              <a:t> McGraw-Hill. EUA</a:t>
            </a:r>
          </a:p>
        </p:txBody>
      </p:sp>
      <p:sp>
        <p:nvSpPr>
          <p:cNvPr id="7" name="6 Marcador de fecha">
            <a:extLst>
              <a:ext uri="{FF2B5EF4-FFF2-40B4-BE49-F238E27FC236}">
                <a16:creationId xmlns:a16="http://schemas.microsoft.com/office/drawing/2014/main" id="{6FD1BC77-A47D-4D0F-9903-B65DC7A7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B2A263-AA2F-4460-A0A9-9C7D1443B75E}" type="datetime1">
              <a:rPr lang="es-MX" smtClean="0"/>
              <a:t>29/09/2021</a:t>
            </a:fld>
            <a:endParaRPr lang="en-US"/>
          </a:p>
        </p:txBody>
      </p:sp>
      <p:sp>
        <p:nvSpPr>
          <p:cNvPr id="8" name="7 Marcador de pie de página">
            <a:extLst>
              <a:ext uri="{FF2B5EF4-FFF2-40B4-BE49-F238E27FC236}">
                <a16:creationId xmlns:a16="http://schemas.microsoft.com/office/drawing/2014/main" id="{957166DE-2A4A-49B2-B17A-5D31CFA0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Otras Distribuciones Continuas</a:t>
            </a:r>
            <a:endParaRPr lang="en-US"/>
          </a:p>
        </p:txBody>
      </p:sp>
      <p:sp>
        <p:nvSpPr>
          <p:cNvPr id="9" name="8 Marcador de número de diapositiva">
            <a:extLst>
              <a:ext uri="{FF2B5EF4-FFF2-40B4-BE49-F238E27FC236}">
                <a16:creationId xmlns:a16="http://schemas.microsoft.com/office/drawing/2014/main" id="{16E0991E-E184-4913-9BC2-E5D3E84A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D4C4D8-18FF-4748-9A79-16C06339A0E6}" type="slidenum">
              <a:rPr lang="en-US" altLang="es-MX">
                <a:solidFill>
                  <a:srgbClr val="000000"/>
                </a:solidFill>
              </a:rPr>
              <a:pPr eaLnBrk="1" hangingPunct="1"/>
              <a:t>46</a:t>
            </a:fld>
            <a:endParaRPr lang="en-US" altLang="es-MX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1 Título">
            <a:extLst>
              <a:ext uri="{FF2B5EF4-FFF2-40B4-BE49-F238E27FC236}">
                <a16:creationId xmlns:a16="http://schemas.microsoft.com/office/drawing/2014/main" id="{3D93C135-B27E-452A-91D2-94B58128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altLang="es-MX"/>
              <a:t>Referencias</a:t>
            </a:r>
          </a:p>
        </p:txBody>
      </p:sp>
      <p:sp>
        <p:nvSpPr>
          <p:cNvPr id="122883" name="5 Marcador de contenido">
            <a:extLst>
              <a:ext uri="{FF2B5EF4-FFF2-40B4-BE49-F238E27FC236}">
                <a16:creationId xmlns:a16="http://schemas.microsoft.com/office/drawing/2014/main" id="{21875384-E7A0-4700-84F3-6FECB98D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altLang="es-MX" sz="2200" i="1"/>
              <a:t>Nava, Muñoz S. M. </a:t>
            </a:r>
            <a:r>
              <a:rPr lang="es-MX" altLang="es-MX" sz="2200"/>
              <a:t>(2010)</a:t>
            </a:r>
            <a:r>
              <a:rPr lang="es-MX" altLang="es-MX" sz="2200" i="1"/>
              <a:t>. </a:t>
            </a:r>
            <a:r>
              <a:rPr lang="es-MX" altLang="es-MX" sz="2200" b="1"/>
              <a:t>Introducción a la probabilidad. </a:t>
            </a:r>
            <a:r>
              <a:rPr lang="es-MX" altLang="es-MX" sz="2200"/>
              <a:t>Presentación en Powerpoint. Notas de clase, Especialidad en Métodos Estadísticos. CIMAT, Aguascalientes</a:t>
            </a:r>
            <a:endParaRPr lang="es-MX" altLang="es-MX" sz="2200" i="1"/>
          </a:p>
          <a:p>
            <a:r>
              <a:rPr lang="es-ES" altLang="es-MX" sz="2200" b="1"/>
              <a:t>O'Connor, J</a:t>
            </a:r>
            <a:r>
              <a:rPr lang="es-MX" altLang="es-MX" sz="2200" b="1"/>
              <a:t>.</a:t>
            </a:r>
            <a:r>
              <a:rPr lang="es-ES" altLang="es-MX" sz="2200" b="1"/>
              <a:t> J. &amp; Robertson, E</a:t>
            </a:r>
            <a:r>
              <a:rPr lang="es-MX" altLang="es-MX" sz="2200" b="1"/>
              <a:t>.</a:t>
            </a:r>
            <a:r>
              <a:rPr lang="es-ES" altLang="es-MX" sz="2200" b="1"/>
              <a:t> F.</a:t>
            </a:r>
            <a:r>
              <a:rPr lang="es-ES" altLang="es-MX" sz="2200"/>
              <a:t> </a:t>
            </a:r>
            <a:r>
              <a:rPr lang="es-ES" altLang="es-MX" sz="2200" i="1"/>
              <a:t>Bayes, Thomas, en Indexes of Biographies. MacTutor History of Mathematics. School of Mathematics and Statistics.</a:t>
            </a:r>
            <a:r>
              <a:rPr lang="es-ES" altLang="es-MX" sz="2200"/>
              <a:t> Universidad de St Andrews, Escocia. </a:t>
            </a:r>
            <a:r>
              <a:rPr lang="es-ES" altLang="es-MX" sz="2200">
                <a:hlinkClick r:id="rId2"/>
              </a:rPr>
              <a:t>http://www-history.mcs.st-and.ac.uk/Biographies/Bayes.html</a:t>
            </a:r>
            <a:r>
              <a:rPr lang="es-MX" altLang="es-MX" sz="2200"/>
              <a:t>,</a:t>
            </a:r>
            <a:r>
              <a:rPr lang="es-ES" altLang="es-MX" sz="2200"/>
              <a:t> </a:t>
            </a:r>
            <a:r>
              <a:rPr lang="es-MX" altLang="es-MX" sz="2200"/>
              <a:t>c</a:t>
            </a:r>
            <a:r>
              <a:rPr lang="es-ES" altLang="es-MX" sz="2200"/>
              <a:t>onsultado el 16 feb 2007.</a:t>
            </a:r>
            <a:endParaRPr lang="es-MX" altLang="es-MX" sz="2200"/>
          </a:p>
          <a:p>
            <a:r>
              <a:rPr lang="es-MX" altLang="es-MX" sz="2200" i="1"/>
              <a:t>Walpole, Ronald E.; Myers, Raymond H. &amp; Myers, Sharon L.</a:t>
            </a:r>
            <a:r>
              <a:rPr lang="es-MX" altLang="es-MX" sz="2200"/>
              <a:t> </a:t>
            </a:r>
            <a:r>
              <a:rPr lang="es-MX" altLang="es-MX" sz="2200" b="1"/>
              <a:t>Probabilidad y Estadística para Ingenieros.</a:t>
            </a:r>
            <a:r>
              <a:rPr lang="es-MX" altLang="es-MX" sz="2200"/>
              <a:t> Prentice Hall Hispanoamericana. México, 1999</a:t>
            </a:r>
          </a:p>
          <a:p>
            <a:endParaRPr lang="es-MX" altLang="es-MX" sz="2200"/>
          </a:p>
        </p:txBody>
      </p:sp>
      <p:sp>
        <p:nvSpPr>
          <p:cNvPr id="7" name="6 Marcador de fecha">
            <a:extLst>
              <a:ext uri="{FF2B5EF4-FFF2-40B4-BE49-F238E27FC236}">
                <a16:creationId xmlns:a16="http://schemas.microsoft.com/office/drawing/2014/main" id="{22AC8B73-FE1B-43FC-A4D7-5F649881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3D5863-176A-417F-B681-25D20B2EEFFE}" type="datetime1">
              <a:rPr lang="es-MX" smtClean="0"/>
              <a:t>29/09/2021</a:t>
            </a:fld>
            <a:endParaRPr lang="en-US"/>
          </a:p>
        </p:txBody>
      </p:sp>
      <p:sp>
        <p:nvSpPr>
          <p:cNvPr id="8" name="7 Marcador de pie de página">
            <a:extLst>
              <a:ext uri="{FF2B5EF4-FFF2-40B4-BE49-F238E27FC236}">
                <a16:creationId xmlns:a16="http://schemas.microsoft.com/office/drawing/2014/main" id="{F3CF667C-E9F9-47D2-910B-8170247A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MX"/>
              <a:t>Otras Distribuciones Continuas</a:t>
            </a:r>
            <a:endParaRPr lang="en-US"/>
          </a:p>
        </p:txBody>
      </p:sp>
      <p:sp>
        <p:nvSpPr>
          <p:cNvPr id="9" name="8 Marcador de número de diapositiva">
            <a:extLst>
              <a:ext uri="{FF2B5EF4-FFF2-40B4-BE49-F238E27FC236}">
                <a16:creationId xmlns:a16="http://schemas.microsoft.com/office/drawing/2014/main" id="{5F636860-733E-4A88-BCAF-68B9C2EE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14DC05-5F53-451B-A224-92337E18749F}" type="slidenum">
              <a:rPr lang="en-US" altLang="es-MX">
                <a:solidFill>
                  <a:srgbClr val="000000"/>
                </a:solidFill>
              </a:rPr>
              <a:pPr eaLnBrk="1" hangingPunct="1"/>
              <a:t>47</a:t>
            </a:fld>
            <a:endParaRPr lang="en-US" altLang="es-MX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69B1281-FBA4-491A-9AA4-5125DED56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Ji-cuadrada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F504CD3-BA95-4928-AB63-691EF5056F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Donde </a:t>
            </a:r>
            <a:r>
              <a:rPr lang="es-MX" altLang="es-MX" i="1">
                <a:latin typeface="Symbol" panose="05050102010706020507" pitchFamily="18" charset="2"/>
              </a:rPr>
              <a:t>n</a:t>
            </a:r>
            <a:r>
              <a:rPr lang="es-MX" altLang="es-MX"/>
              <a:t> es un número natural y se conoce con el nombre de "grados de libertad"</a:t>
            </a:r>
          </a:p>
        </p:txBody>
      </p:sp>
      <p:graphicFrame>
        <p:nvGraphicFramePr>
          <p:cNvPr id="79876" name="Object 4">
            <a:extLst>
              <a:ext uri="{FF2B5EF4-FFF2-40B4-BE49-F238E27FC236}">
                <a16:creationId xmlns:a16="http://schemas.microsoft.com/office/drawing/2014/main" id="{19E62FAA-C061-4647-B0D9-EF61DF921E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9875" y="3357564"/>
          <a:ext cx="4097338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469900" progId="Equation.DSMT4">
                  <p:embed/>
                </p:oleObj>
              </mc:Choice>
              <mc:Fallback>
                <p:oleObj name="Equation" r:id="rId3" imgW="1701800" imgH="469900" progId="Equation.DSMT4">
                  <p:embed/>
                  <p:pic>
                    <p:nvPicPr>
                      <p:cNvPr id="79876" name="Object 4">
                        <a:extLst>
                          <a:ext uri="{FF2B5EF4-FFF2-40B4-BE49-F238E27FC236}">
                            <a16:creationId xmlns:a16="http://schemas.microsoft.com/office/drawing/2014/main" id="{19E62FAA-C061-4647-B0D9-EF61DF921E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357564"/>
                        <a:ext cx="4097338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5">
            <a:extLst>
              <a:ext uri="{FF2B5EF4-FFF2-40B4-BE49-F238E27FC236}">
                <a16:creationId xmlns:a16="http://schemas.microsoft.com/office/drawing/2014/main" id="{F975CE5F-6058-4907-AAAF-E1077E043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9450" y="5300663"/>
          <a:ext cx="18224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09336" imgH="203112" progId="Equation.DSMT4">
                  <p:embed/>
                </p:oleObj>
              </mc:Choice>
              <mc:Fallback>
                <p:oleObj name="Equation" r:id="rId5" imgW="609336" imgH="203112" progId="Equation.DSMT4">
                  <p:embed/>
                  <p:pic>
                    <p:nvPicPr>
                      <p:cNvPr id="79877" name="Object 5">
                        <a:extLst>
                          <a:ext uri="{FF2B5EF4-FFF2-40B4-BE49-F238E27FC236}">
                            <a16:creationId xmlns:a16="http://schemas.microsoft.com/office/drawing/2014/main" id="{F975CE5F-6058-4907-AAAF-E1077E0437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5300663"/>
                        <a:ext cx="182245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8" name="Object 6">
            <a:extLst>
              <a:ext uri="{FF2B5EF4-FFF2-40B4-BE49-F238E27FC236}">
                <a16:creationId xmlns:a16="http://schemas.microsoft.com/office/drawing/2014/main" id="{CE4AB703-7405-46B8-8C15-F846EDB64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6714" y="5243513"/>
          <a:ext cx="38496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41300" progId="Equation.DSMT4">
                  <p:embed/>
                </p:oleObj>
              </mc:Choice>
              <mc:Fallback>
                <p:oleObj name="Equation" r:id="rId7" imgW="1257300" imgH="241300" progId="Equation.DSMT4">
                  <p:embed/>
                  <p:pic>
                    <p:nvPicPr>
                      <p:cNvPr id="79878" name="Object 6">
                        <a:extLst>
                          <a:ext uri="{FF2B5EF4-FFF2-40B4-BE49-F238E27FC236}">
                            <a16:creationId xmlns:a16="http://schemas.microsoft.com/office/drawing/2014/main" id="{CE4AB703-7405-46B8-8C15-F846EDB64B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6714" y="5243513"/>
                        <a:ext cx="38496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9C747A-B12F-4320-87DE-1CC8BEAB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C6A4-5215-4F0D-9D70-AB6E53829E43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EAF531-FF3F-42DE-95F0-7BD3B5B7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1990E-224F-4604-9904-072FA06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5</a:t>
            </a:fld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572B721-02C5-409D-A253-FD7EDA6D3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Ji-cudrada</a:t>
            </a:r>
          </a:p>
        </p:txBody>
      </p:sp>
      <p:graphicFrame>
        <p:nvGraphicFramePr>
          <p:cNvPr id="80899" name="Object 3">
            <a:extLst>
              <a:ext uri="{FF2B5EF4-FFF2-40B4-BE49-F238E27FC236}">
                <a16:creationId xmlns:a16="http://schemas.microsoft.com/office/drawing/2014/main" id="{13D72345-983C-4545-976D-F39ABD6D1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8051" y="2352676"/>
          <a:ext cx="9255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4536" imgH="203024" progId="Equation.DSMT4">
                  <p:embed/>
                </p:oleObj>
              </mc:Choice>
              <mc:Fallback>
                <p:oleObj name="Equation" r:id="rId3" imgW="304536" imgH="203024" progId="Equation.DSMT4">
                  <p:embed/>
                  <p:pic>
                    <p:nvPicPr>
                      <p:cNvPr id="80899" name="Object 3">
                        <a:extLst>
                          <a:ext uri="{FF2B5EF4-FFF2-40B4-BE49-F238E27FC236}">
                            <a16:creationId xmlns:a16="http://schemas.microsoft.com/office/drawing/2014/main" id="{13D72345-983C-4545-976D-F39ABD6D1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051" y="2352676"/>
                        <a:ext cx="9255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0" name="Picture 4">
            <a:extLst>
              <a:ext uri="{FF2B5EF4-FFF2-40B4-BE49-F238E27FC236}">
                <a16:creationId xmlns:a16="http://schemas.microsoft.com/office/drawing/2014/main" id="{826A2B74-32F7-4A3C-B9EC-89F720B8E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20090" r="8344" b="12924"/>
          <a:stretch>
            <a:fillRect/>
          </a:stretch>
        </p:blipFill>
        <p:spPr bwMode="auto">
          <a:xfrm>
            <a:off x="1919289" y="1484314"/>
            <a:ext cx="4537075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1" name="Picture 5" descr="jicuadradaDen">
            <a:extLst>
              <a:ext uri="{FF2B5EF4-FFF2-40B4-BE49-F238E27FC236}">
                <a16:creationId xmlns:a16="http://schemas.microsoft.com/office/drawing/2014/main" id="{71EA3847-7F3D-445A-8720-1F74EB3272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3644900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2ADD23-07C7-496A-904A-C7A06FEE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215A2-5B4F-4BEA-A262-1AC9A082E640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720F4D-2576-45D1-B5D5-AA468990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5585B-503C-44C5-96BC-0FDFB75A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6</a:t>
            </a:fld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204069C-88F6-4944-BFDB-6E713B97D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Distribución Ji-cudrada</a:t>
            </a:r>
          </a:p>
        </p:txBody>
      </p:sp>
      <p:graphicFrame>
        <p:nvGraphicFramePr>
          <p:cNvPr id="81923" name="Object 3">
            <a:extLst>
              <a:ext uri="{FF2B5EF4-FFF2-40B4-BE49-F238E27FC236}">
                <a16:creationId xmlns:a16="http://schemas.microsoft.com/office/drawing/2014/main" id="{674BD721-D966-42FD-9502-E4C4FC743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09001" y="2352676"/>
          <a:ext cx="9636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7225" imgH="203024" progId="Equation.DSMT4">
                  <p:embed/>
                </p:oleObj>
              </mc:Choice>
              <mc:Fallback>
                <p:oleObj name="Equation" r:id="rId3" imgW="317225" imgH="203024" progId="Equation.DSMT4">
                  <p:embed/>
                  <p:pic>
                    <p:nvPicPr>
                      <p:cNvPr id="81923" name="Object 3">
                        <a:extLst>
                          <a:ext uri="{FF2B5EF4-FFF2-40B4-BE49-F238E27FC236}">
                            <a16:creationId xmlns:a16="http://schemas.microsoft.com/office/drawing/2014/main" id="{674BD721-D966-42FD-9502-E4C4FC7436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1" y="2352676"/>
                        <a:ext cx="9636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24" name="Picture 4">
            <a:extLst>
              <a:ext uri="{FF2B5EF4-FFF2-40B4-BE49-F238E27FC236}">
                <a16:creationId xmlns:a16="http://schemas.microsoft.com/office/drawing/2014/main" id="{258B5E20-B655-42A4-A597-D1887DE3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7030" r="9642" b="13045"/>
          <a:stretch>
            <a:fillRect/>
          </a:stretch>
        </p:blipFill>
        <p:spPr bwMode="auto">
          <a:xfrm>
            <a:off x="1774825" y="1484313"/>
            <a:ext cx="446563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5" name="Picture 5" descr="jicuadradaDist">
            <a:extLst>
              <a:ext uri="{FF2B5EF4-FFF2-40B4-BE49-F238E27FC236}">
                <a16:creationId xmlns:a16="http://schemas.microsoft.com/office/drawing/2014/main" id="{0F7882AB-7E98-4E4C-9AE8-0BEEC37675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500438"/>
            <a:ext cx="40862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5719B22-508D-4895-BC6B-BF507BB4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26EA-C5F6-44F2-A240-2BD6BB3E072A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88EA4C-8FCE-4DD5-B335-00B8C583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CC1789-D1E1-4A9C-A841-A6E4BA69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7</a:t>
            </a:fld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331D8D43-254B-4C3D-9941-537A85D64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Utilización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B41C714E-BD5B-4CA5-8DDE-E4746CDA13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s-MX" altLang="es-MX" sz="2400" dirty="0"/>
              <a:t>Debido al uso que le daremos, lo que nos interesa calcular de la distribución chi-cuadrada son sus Cuantiles. Es decir, los valores x tales que P(X </a:t>
            </a:r>
            <a:r>
              <a:rPr lang="es-MX" altLang="es-MX" sz="2400" dirty="0">
                <a:sym typeface="Symbol" panose="05050102010706020507" pitchFamily="18" charset="2"/>
              </a:rPr>
              <a:t>&gt;</a:t>
            </a:r>
            <a:r>
              <a:rPr lang="es-MX" altLang="es-MX" sz="2400" dirty="0"/>
              <a:t> x) es igual a un cierto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</a:t>
            </a:r>
          </a:p>
          <a:p>
            <a:pPr eaLnBrk="1" hangingPunct="1">
              <a:lnSpc>
                <a:spcPct val="80000"/>
              </a:lnSpc>
            </a:pPr>
            <a:endParaRPr lang="es-MX" altLang="es-MX" sz="2400" dirty="0"/>
          </a:p>
          <a:p>
            <a:pPr eaLnBrk="1" hangingPunct="1">
              <a:lnSpc>
                <a:spcPct val="80000"/>
              </a:lnSpc>
            </a:pPr>
            <a:r>
              <a:rPr lang="es-MX" altLang="es-MX" sz="2400" dirty="0"/>
              <a:t>Sea X~</a:t>
            </a:r>
            <a:r>
              <a:rPr lang="es-MX" altLang="es-MX" sz="2400" dirty="0">
                <a:latin typeface="Symbol" panose="05050102010706020507" pitchFamily="18" charset="2"/>
              </a:rPr>
              <a:t>c</a:t>
            </a:r>
            <a:r>
              <a:rPr lang="es-MX" altLang="es-MX" sz="2400" baseline="30000" dirty="0"/>
              <a:t>2</a:t>
            </a:r>
            <a:r>
              <a:rPr lang="es-MX" altLang="es-MX" sz="2400" baseline="-25000" dirty="0">
                <a:latin typeface="Symbol" panose="05050102010706020507" pitchFamily="18" charset="2"/>
              </a:rPr>
              <a:t>(n)</a:t>
            </a:r>
            <a:r>
              <a:rPr lang="es-MX" altLang="es-MX" sz="2400" dirty="0"/>
              <a:t>, </a:t>
            </a:r>
            <a:r>
              <a:rPr lang="es-MX" altLang="es-MX" sz="2400" dirty="0">
                <a:latin typeface="Symbol" panose="05050102010706020507" pitchFamily="18" charset="2"/>
              </a:rPr>
              <a:t>c</a:t>
            </a:r>
            <a:r>
              <a:rPr lang="es-MX" altLang="es-MX" sz="2400" baseline="30000" dirty="0"/>
              <a:t>2</a:t>
            </a:r>
            <a:r>
              <a:rPr lang="es-MX" altLang="es-MX" sz="2400" baseline="-25000" dirty="0">
                <a:latin typeface="Symbol" panose="05050102010706020507" pitchFamily="18" charset="2"/>
              </a:rPr>
              <a:t>a,n</a:t>
            </a:r>
            <a:r>
              <a:rPr lang="es-MX" altLang="es-MX" sz="2400" dirty="0"/>
              <a:t> es el valor x tal que P(X </a:t>
            </a:r>
            <a:r>
              <a:rPr lang="es-MX" altLang="es-MX" sz="2400" dirty="0">
                <a:sym typeface="Symbol" panose="05050102010706020507" pitchFamily="18" charset="2"/>
              </a:rPr>
              <a:t>&gt;</a:t>
            </a:r>
            <a:r>
              <a:rPr lang="es-MX" altLang="es-MX" sz="2400" dirty="0"/>
              <a:t> x) =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 Es decir, el valor tal que la probabilidad de que una variable chi-cuadrado con </a:t>
            </a:r>
            <a:r>
              <a:rPr lang="es-MX" altLang="es-MX" sz="2400" dirty="0">
                <a:latin typeface="Symbol" panose="05050102010706020507" pitchFamily="18" charset="2"/>
              </a:rPr>
              <a:t>n</a:t>
            </a:r>
            <a:r>
              <a:rPr lang="es-MX" altLang="es-MX" sz="2400" dirty="0"/>
              <a:t> grados de libertad resulte menor que ese valor sea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. Dicho de otra forma, el valor que tiene un área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 </a:t>
            </a:r>
            <a:r>
              <a:rPr lang="es-MX" altLang="es-MX" sz="2400" dirty="0" err="1"/>
              <a:t>a</a:t>
            </a:r>
            <a:r>
              <a:rPr lang="es-MX" altLang="es-MX" sz="2400" dirty="0"/>
              <a:t> la izquierda, bajo la curva de una chi-cuadrado con </a:t>
            </a:r>
            <a:r>
              <a:rPr lang="es-MX" altLang="es-MX" sz="2400" dirty="0">
                <a:latin typeface="Symbol" panose="05050102010706020507" pitchFamily="18" charset="2"/>
              </a:rPr>
              <a:t>n</a:t>
            </a:r>
            <a:r>
              <a:rPr lang="es-MX" altLang="es-MX" sz="2400" dirty="0"/>
              <a:t> grados de libertad.</a:t>
            </a:r>
          </a:p>
          <a:p>
            <a:pPr eaLnBrk="1" hangingPunct="1">
              <a:lnSpc>
                <a:spcPct val="80000"/>
              </a:lnSpc>
            </a:pPr>
            <a:endParaRPr lang="es-MX" altLang="es-MX" sz="2400" dirty="0"/>
          </a:p>
          <a:p>
            <a:pPr eaLnBrk="1" hangingPunct="1">
              <a:lnSpc>
                <a:spcPct val="80000"/>
              </a:lnSpc>
            </a:pPr>
            <a:r>
              <a:rPr lang="es-MX" altLang="es-MX" sz="2400" dirty="0"/>
              <a:t>Dichos cuantiles se encuentran en la tabla 3.</a:t>
            </a:r>
          </a:p>
          <a:p>
            <a:pPr eaLnBrk="1" hangingPunct="1">
              <a:lnSpc>
                <a:spcPct val="80000"/>
              </a:lnSpc>
            </a:pPr>
            <a:endParaRPr lang="es-MX" altLang="es-MX" sz="240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5EE6CC-8264-4C15-8920-F3EA179D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9DB7-CA79-47D5-81FC-8EC88B868F41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A97C96-C8F9-426E-B3C9-8484809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7B94E6-6035-444C-A987-DA7B5B27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8</a:t>
            </a:fld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74818722-920A-4DAC-9C9B-B0485A4C4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Ejemplo de v.a. Ji-cuadrada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26C35CF-227F-433A-8AC0-DF6642D715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Sea X~</a:t>
            </a:r>
            <a:r>
              <a:rPr lang="es-MX" altLang="es-MX" sz="2400" dirty="0">
                <a:latin typeface="Symbol" panose="05050102010706020507" pitchFamily="18" charset="2"/>
              </a:rPr>
              <a:t>c</a:t>
            </a:r>
            <a:r>
              <a:rPr lang="es-MX" altLang="es-MX" sz="2400" baseline="30000" dirty="0"/>
              <a:t>2</a:t>
            </a:r>
            <a:r>
              <a:rPr lang="es-MX" altLang="es-MX" sz="2400" baseline="-25000" dirty="0"/>
              <a:t>(13) </a:t>
            </a:r>
            <a:r>
              <a:rPr lang="es-MX" altLang="es-MX" sz="2400" dirty="0"/>
              <a:t>· Se lee "X es una variable Ji-cuadrada con 13 grados de libertad". 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El valor </a:t>
            </a:r>
            <a:r>
              <a:rPr lang="es-MX" altLang="es-MX" sz="2400" dirty="0">
                <a:latin typeface="Symbol" panose="05050102010706020507" pitchFamily="18" charset="2"/>
              </a:rPr>
              <a:t>c</a:t>
            </a:r>
            <a:r>
              <a:rPr lang="es-MX" altLang="es-MX" sz="2400" baseline="30000" dirty="0">
                <a:latin typeface="Symbol" panose="05050102010706020507" pitchFamily="18" charset="2"/>
              </a:rPr>
              <a:t>2</a:t>
            </a:r>
            <a:r>
              <a:rPr lang="es-MX" altLang="es-MX" sz="2400" baseline="-25000" dirty="0"/>
              <a:t>0.1;13</a:t>
            </a:r>
            <a:r>
              <a:rPr lang="es-MX" altLang="es-MX" sz="2400" dirty="0"/>
              <a:t> · Es el cuantil de la Ji-cuadrada para  </a:t>
            </a:r>
            <a:r>
              <a:rPr lang="es-MX" altLang="es-MX" sz="2400" dirty="0">
                <a:latin typeface="Symbol" panose="05050102010706020507" pitchFamily="18" charset="2"/>
              </a:rPr>
              <a:t>a</a:t>
            </a:r>
            <a:r>
              <a:rPr lang="es-MX" altLang="es-MX" sz="2400" dirty="0"/>
              <a:t> = 0.1 con 13 grados de libertad.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Es decir: es el valor tal que hay probabilidad 0.1 de que una variable Ji-cuadrada con 13 grados de libertad resulte mayor que él.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Es decir: es el valor tal que hay un área de 0.1 a su derecha, bajo la curva de la función de densidad de una variable Ji-cuadrada con </a:t>
            </a:r>
            <a:r>
              <a:rPr lang="es-MX" altLang="es-MX" sz="2400" dirty="0">
                <a:latin typeface="Symbol" panose="05050102010706020507" pitchFamily="18" charset="2"/>
              </a:rPr>
              <a:t>n</a:t>
            </a:r>
            <a:r>
              <a:rPr lang="es-MX" altLang="es-MX" sz="2400" dirty="0"/>
              <a:t> =13.</a:t>
            </a:r>
          </a:p>
          <a:p>
            <a:pPr eaLnBrk="1" hangingPunct="1">
              <a:lnSpc>
                <a:spcPct val="90000"/>
              </a:lnSpc>
            </a:pPr>
            <a:r>
              <a:rPr lang="es-MX" altLang="es-MX" sz="2400" dirty="0"/>
              <a:t>Usando PQRS o R, vemos que vale: 19.81.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D5D27-18B2-4C8A-BD57-295F5DED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B6E4-6927-41C1-9242-36E19D6D2A5D}" type="datetime1">
              <a:rPr lang="es-MX" smtClean="0"/>
              <a:t>29/09/2021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00B9F0-948B-4324-B4CB-D81697B2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Otras Distribuciones Continuas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03877D-6546-4634-95BB-72798D79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9E3D6-9863-4984-BFB2-E5FBF4CBB90D}" type="slidenum">
              <a:rPr lang="es-MX" smtClean="0"/>
              <a:t>9</a:t>
            </a:fld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4007</TotalTime>
  <Words>2332</Words>
  <Application>Microsoft Office PowerPoint</Application>
  <PresentationFormat>Panorámica</PresentationFormat>
  <Paragraphs>396</Paragraphs>
  <Slides>47</Slides>
  <Notes>39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4</vt:i4>
      </vt:variant>
      <vt:variant>
        <vt:lpstr>Títulos de diapositiva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Times New Roman</vt:lpstr>
      <vt:lpstr>Retrospección</vt:lpstr>
      <vt:lpstr>Equation</vt:lpstr>
      <vt:lpstr>Ecuación</vt:lpstr>
      <vt:lpstr>Equation.3</vt:lpstr>
      <vt:lpstr>SGWIN StatFolios</vt:lpstr>
      <vt:lpstr>Otras Distribuciones Continuas</vt:lpstr>
      <vt:lpstr>4.3 Distribución Ji-cuadrada</vt:lpstr>
      <vt:lpstr>Distribución ji-cuadrada</vt:lpstr>
      <vt:lpstr>Distribución Ji-cuadrada</vt:lpstr>
      <vt:lpstr>Distribución Ji-cuadrada</vt:lpstr>
      <vt:lpstr>Distribución Ji-cudrada</vt:lpstr>
      <vt:lpstr>Distribución Ji-cudrada</vt:lpstr>
      <vt:lpstr>Utilización</vt:lpstr>
      <vt:lpstr>Ejemplo de v.a. Ji-cuadrada</vt:lpstr>
      <vt:lpstr>Solamente para recordar</vt:lpstr>
      <vt:lpstr>4.4 Distribución t-Student</vt:lpstr>
      <vt:lpstr>Distribución t de Student</vt:lpstr>
      <vt:lpstr>Distribución t de Student</vt:lpstr>
      <vt:lpstr>Distribución t de Student</vt:lpstr>
      <vt:lpstr>Distribución t de Student</vt:lpstr>
      <vt:lpstr>Distribución t de Student</vt:lpstr>
      <vt:lpstr>Utilización</vt:lpstr>
      <vt:lpstr>Ejemplo de t de Student</vt:lpstr>
      <vt:lpstr>4.5 Distribución F</vt:lpstr>
      <vt:lpstr>La distribución F de Fisher - Snedecor</vt:lpstr>
      <vt:lpstr>Distribución F</vt:lpstr>
      <vt:lpstr>Distribución F</vt:lpstr>
      <vt:lpstr>Distribución F</vt:lpstr>
      <vt:lpstr>Distribución F</vt:lpstr>
      <vt:lpstr>Utilización</vt:lpstr>
      <vt:lpstr>Ejemplo de F</vt:lpstr>
      <vt:lpstr>Ejercicios</vt:lpstr>
      <vt:lpstr> ** Distribución Exponencial</vt:lpstr>
      <vt:lpstr>Distribución Exponencial</vt:lpstr>
      <vt:lpstr>Distribución Exponencial</vt:lpstr>
      <vt:lpstr>Distribución Exponencial</vt:lpstr>
      <vt:lpstr>Ejemplo de v.a. exponencial</vt:lpstr>
      <vt:lpstr>Ejemplo de v.a. exponencial</vt:lpstr>
      <vt:lpstr>Aplicaciones de la distribución exponencial</vt:lpstr>
      <vt:lpstr>Aplicaciones de la distribución exponencial</vt:lpstr>
      <vt:lpstr>Propiedades (Exponencial)</vt:lpstr>
      <vt:lpstr>*** Distribución Weibull</vt:lpstr>
      <vt:lpstr>Distribución Weibull</vt:lpstr>
      <vt:lpstr>Distribución Weibull</vt:lpstr>
      <vt:lpstr>Distribución Weibull</vt:lpstr>
      <vt:lpstr>Función Gama</vt:lpstr>
      <vt:lpstr>Resúmenes</vt:lpstr>
      <vt:lpstr>Principales distribuciones de probabilidad discretas</vt:lpstr>
      <vt:lpstr>Principales distribuciones de probabilidad continuas</vt:lpstr>
      <vt:lpstr>Principales distribuciones de probabilidad continuas</vt:lpstr>
      <vt:lpstr>Referencias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Otras Distribuciones Continuas</dc:title>
  <dc:creator>Paul Ramirez de la Cruz</dc:creator>
  <cp:lastModifiedBy>Paul Ramirez de la Cruz</cp:lastModifiedBy>
  <cp:revision>11</cp:revision>
  <dcterms:created xsi:type="dcterms:W3CDTF">2020-08-29T00:36:12Z</dcterms:created>
  <dcterms:modified xsi:type="dcterms:W3CDTF">2021-09-30T02:06:52Z</dcterms:modified>
</cp:coreProperties>
</file>